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67" r:id="rId4"/>
    <p:sldId id="269" r:id="rId5"/>
    <p:sldId id="270" r:id="rId6"/>
    <p:sldId id="257" r:id="rId7"/>
    <p:sldId id="268" r:id="rId8"/>
    <p:sldId id="258" r:id="rId9"/>
    <p:sldId id="276" r:id="rId10"/>
    <p:sldId id="279" r:id="rId11"/>
    <p:sldId id="278" r:id="rId12"/>
    <p:sldId id="277" r:id="rId13"/>
    <p:sldId id="259" r:id="rId14"/>
    <p:sldId id="261" r:id="rId15"/>
    <p:sldId id="280" r:id="rId16"/>
    <p:sldId id="274" r:id="rId17"/>
    <p:sldId id="27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 Vgn" initials="BV" lastIdx="1" clrIdx="0">
    <p:extLst>
      <p:ext uri="{19B8F6BF-5375-455C-9EA6-DF929625EA0E}">
        <p15:presenceInfo xmlns:p15="http://schemas.microsoft.com/office/powerpoint/2012/main" userId="d7b9afaca90876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00"/>
    <a:srgbClr val="3817FD"/>
    <a:srgbClr val="FF0003"/>
    <a:srgbClr val="8F00EC"/>
    <a:srgbClr val="FF0505"/>
    <a:srgbClr val="007F00"/>
    <a:srgbClr val="0000FF"/>
    <a:srgbClr val="FFB9B9"/>
    <a:srgbClr val="FFFFFF"/>
    <a:srgbClr val="9C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5165" autoAdjust="0"/>
  </p:normalViewPr>
  <p:slideViewPr>
    <p:cSldViewPr snapToGrid="0">
      <p:cViewPr varScale="1">
        <p:scale>
          <a:sx n="109" d="100"/>
          <a:sy n="109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906E0-EEBB-44F8-B86E-7EC6C8F36AD0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00BF5-7B6E-46FE-84C0-1ECA9B4B0B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81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I‘m</a:t>
            </a:r>
            <a:r>
              <a:rPr lang="de-DE" dirty="0"/>
              <a:t> happy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final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internship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1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06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Now moving on to another metric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9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55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897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 sum it all up….</a:t>
            </a:r>
          </a:p>
          <a:p>
            <a:r>
              <a:rPr lang="en-US" noProof="0" dirty="0"/>
              <a:t>-I think the model does what it’s supposed to do</a:t>
            </a:r>
          </a:p>
          <a:p>
            <a:r>
              <a:rPr lang="en-US" noProof="0" dirty="0"/>
              <a:t>-even with my method you can see that some …</a:t>
            </a:r>
          </a:p>
          <a:p>
            <a:r>
              <a:rPr lang="en-US" noProof="0" dirty="0"/>
              <a:t>-&gt; so the open questions remain </a:t>
            </a:r>
          </a:p>
          <a:p>
            <a:r>
              <a:rPr lang="en-US" noProof="0" dirty="0"/>
              <a:t>Moreover, 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84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leads me to the outlook and future experiments which will or could follow now</a:t>
            </a:r>
          </a:p>
          <a:p>
            <a:r>
              <a:rPr lang="en-US" noProof="0" dirty="0"/>
              <a:t>-First</a:t>
            </a:r>
          </a:p>
          <a:p>
            <a:r>
              <a:rPr lang="en-US" noProof="0" dirty="0"/>
              <a:t>-Next</a:t>
            </a:r>
          </a:p>
          <a:p>
            <a:r>
              <a:rPr lang="en-US" noProof="0" dirty="0"/>
              <a:t>-As proof of principle</a:t>
            </a:r>
          </a:p>
          <a:p>
            <a:r>
              <a:rPr lang="en-US" noProof="0" dirty="0"/>
              <a:t>-Another very important aspect to analyze</a:t>
            </a:r>
          </a:p>
          <a:p>
            <a:r>
              <a:rPr lang="en-US" noProof="0" dirty="0"/>
              <a:t>-And finally, it would be great if …</a:t>
            </a:r>
          </a:p>
          <a:p>
            <a:r>
              <a:rPr lang="en-US" noProof="0" dirty="0"/>
              <a:t>These are just a few ideas but of course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241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So thank you very much for listening and now I would be happy to answer you questions or hear your comments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22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structured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like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/>
              <a:t>-So </a:t>
            </a:r>
            <a:r>
              <a:rPr lang="de-DE" dirty="0" err="1"/>
              <a:t>first</a:t>
            </a:r>
            <a:r>
              <a:rPr lang="de-DE" dirty="0"/>
              <a:t>, a quick </a:t>
            </a:r>
            <a:r>
              <a:rPr lang="de-DE" dirty="0" err="1"/>
              <a:t>introduction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Then</a:t>
            </a:r>
            <a:r>
              <a:rPr lang="de-DE" dirty="0"/>
              <a:t>, I will </a:t>
            </a:r>
            <a:r>
              <a:rPr lang="de-DE" dirty="0" err="1"/>
              <a:t>shortly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I </a:t>
            </a:r>
            <a:r>
              <a:rPr lang="de-DE" dirty="0" err="1"/>
              <a:t>used</a:t>
            </a:r>
            <a:endParaRPr lang="de-DE" dirty="0"/>
          </a:p>
          <a:p>
            <a:r>
              <a:rPr lang="de-DE" dirty="0"/>
              <a:t>-Next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I will </a:t>
            </a:r>
            <a:r>
              <a:rPr lang="de-DE" dirty="0" err="1"/>
              <a:t>point</a:t>
            </a:r>
            <a:r>
              <a:rPr lang="de-DE" dirty="0"/>
              <a:t> out </a:t>
            </a:r>
            <a:r>
              <a:rPr lang="de-DE" dirty="0" err="1"/>
              <a:t>some</a:t>
            </a:r>
            <a:r>
              <a:rPr lang="de-DE" dirty="0"/>
              <a:t> open </a:t>
            </a:r>
            <a:r>
              <a:rPr lang="de-DE" dirty="0" err="1"/>
              <a:t>questions</a:t>
            </a:r>
            <a:r>
              <a:rPr lang="de-DE" dirty="0"/>
              <a:t> and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opinion</a:t>
            </a:r>
            <a:r>
              <a:rPr lang="de-DE" dirty="0"/>
              <a:t> on </a:t>
            </a:r>
            <a:r>
              <a:rPr lang="de-DE" dirty="0" err="1"/>
              <a:t>those</a:t>
            </a:r>
            <a:endParaRPr lang="de-DE" dirty="0"/>
          </a:p>
          <a:p>
            <a:r>
              <a:rPr lang="de-DE" dirty="0"/>
              <a:t>-And </a:t>
            </a:r>
            <a:r>
              <a:rPr lang="de-DE" dirty="0" err="1"/>
              <a:t>finally</a:t>
            </a:r>
            <a:r>
              <a:rPr lang="de-DE" dirty="0"/>
              <a:t>, I will </a:t>
            </a:r>
            <a:r>
              <a:rPr lang="de-DE" dirty="0" err="1"/>
              <a:t>give</a:t>
            </a:r>
            <a:r>
              <a:rPr lang="de-DE" dirty="0"/>
              <a:t> an </a:t>
            </a:r>
            <a:r>
              <a:rPr lang="de-DE" dirty="0" err="1"/>
              <a:t>outlook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follow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45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with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Microtubules</a:t>
            </a:r>
            <a:endParaRPr lang="de-DE" dirty="0"/>
          </a:p>
          <a:p>
            <a:r>
              <a:rPr lang="de-DE" dirty="0"/>
              <a:t>..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so </a:t>
            </a:r>
            <a:r>
              <a:rPr lang="de-DE" dirty="0" err="1"/>
              <a:t>called</a:t>
            </a:r>
            <a:r>
              <a:rPr lang="de-DE" dirty="0"/>
              <a:t> MT-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and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regulating</a:t>
            </a:r>
            <a:r>
              <a:rPr lang="de-DE" dirty="0"/>
              <a:t> MT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depolymerization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MAPs, MTs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58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 err="1"/>
              <a:t>Which</a:t>
            </a:r>
            <a:r>
              <a:rPr lang="de-DE" noProof="0" dirty="0"/>
              <a:t> </a:t>
            </a:r>
            <a:r>
              <a:rPr lang="de-DE" noProof="0" dirty="0" err="1"/>
              <a:t>leads</a:t>
            </a:r>
            <a:r>
              <a:rPr lang="de-DE" noProof="0" dirty="0"/>
              <a:t> </a:t>
            </a:r>
            <a:r>
              <a:rPr lang="de-DE" noProof="0" dirty="0" err="1"/>
              <a:t>me</a:t>
            </a:r>
            <a:r>
              <a:rPr lang="de-DE" noProof="0" dirty="0"/>
              <a:t> to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phenomenom</a:t>
            </a:r>
            <a:r>
              <a:rPr lang="de-DE" noProof="0" dirty="0"/>
              <a:t> </a:t>
            </a:r>
            <a:r>
              <a:rPr lang="de-DE" noProof="0" dirty="0" err="1"/>
              <a:t>called</a:t>
            </a:r>
            <a:r>
              <a:rPr lang="de-DE" noProof="0" dirty="0"/>
              <a:t> </a:t>
            </a:r>
            <a:r>
              <a:rPr lang="de-DE" noProof="0" dirty="0" err="1"/>
              <a:t>dynamic</a:t>
            </a:r>
            <a:r>
              <a:rPr lang="de-DE" noProof="0" dirty="0"/>
              <a:t> </a:t>
            </a:r>
            <a:r>
              <a:rPr lang="de-DE" noProof="0" dirty="0" err="1"/>
              <a:t>instability</a:t>
            </a:r>
            <a:endParaRPr lang="de-DE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87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But now coming back to my project…</a:t>
            </a:r>
          </a:p>
          <a:p>
            <a:r>
              <a:rPr lang="en-US" noProof="0" dirty="0"/>
              <a:t>the aim of this study…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8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leads me to the methods I used to answer these questions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79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91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0BF5-7B6E-46FE-84C0-1ECA9B4B0B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0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5559-7689-4277-8F2B-076FDC6C5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9197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101F5E-D042-42C1-9905-D03E11A24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7297"/>
            <a:ext cx="9144000" cy="93562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9895FC-F772-4FE4-BE82-C68BAAE2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25A0-3E99-4011-84CE-E5B47DB7A46F}" type="datetime1">
              <a:rPr lang="en-GB" smtClean="0"/>
              <a:t>04/03/2022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B4E9B2-B503-4A72-A1EB-91CC8247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7C853F-DC2E-41C0-BACC-915AAA01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BBF38412-662B-4DC3-8B6C-6AE6DAD84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04"/>
            <a:ext cx="2013857" cy="88211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F2BDAE-93FB-4CC8-9756-BDE4ECFE9B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25" y="67805"/>
            <a:ext cx="3220720" cy="882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22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E08E8-C7A0-4220-AA59-1C3386A1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65C81BF-7481-45E4-8AD1-51DA0BB5E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E86238-06C2-48D0-A085-550CFBB0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B5C1-EC2D-43D7-ADF6-68A3415BFCBD}" type="datetime1">
              <a:rPr lang="en-GB" smtClean="0"/>
              <a:t>04/03/2022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C18A1B-BEA8-42DE-B7D5-8DB1E7AD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1580A-BB3E-4760-A360-E313BEB4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3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3B4B68-0FC0-413F-A5A5-D0E379162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2FBB12-3FD5-45F2-B2E7-C09CBA128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0EC70F-83E0-48D5-88AB-809606A9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0777-BBCE-4ACF-AE5A-BCC7CD5A4AE9}" type="datetime1">
              <a:rPr lang="en-GB" smtClean="0"/>
              <a:t>04/03/2022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26D1BF-AB01-4E13-8B4E-C47038D4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A5FF1-8F4D-434A-8E8C-0CAD8A95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619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D7EFE-A4AD-4468-AB85-6C11B4DB4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D079B3-576E-41DC-A611-BC276661C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E5E09D-ECB6-4336-91A9-61CE4A4A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B5A020-0688-446C-BB7E-C36D8567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81D3E-3634-4B04-9F4D-9D4F2AE8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75206-2A09-4208-ABF8-27D3DEBF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BBB73E-EA33-48A2-A156-FD9ACC5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835A22-1EBB-415F-8677-824F0C99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20B833-9B6B-45E3-9A4A-A54DC50E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C1835-9210-441A-958D-72724538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7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95A00-42F9-49B1-A5D8-42446162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9DF670-4362-48EB-8B88-FE3FFD41A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067C6F-4A90-445C-8C1A-F2894FD1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FF4E17-8107-450B-81AE-F69B0824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556DB3-4252-4C1E-AA3B-89768D2F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33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818B-F76F-4577-B1FA-BDA758A6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D196-C38C-483C-B561-D8A8D853D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AB5527-20D4-42BF-91D1-DE0EB7ED3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0E4936-E275-4D73-B801-70306EC89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27FB6B-9749-4EBC-B9BC-86AB74A4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C1468-5BA0-4872-9C19-ACA56F2B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82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92704-D927-446F-A34E-5683F415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4487B3-BE27-4194-A466-C8EBC6258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DF347E-DEAA-4DE0-A724-861665CB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C7930D-B9A5-4D79-AC81-60E5BF19A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0951249-9862-44E3-B4B9-95E74A348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C62E-4E86-491E-88C6-407DAB35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9FB670-C77F-46BA-892D-EAC538F6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4053DF-7052-45A4-9539-A84F7670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47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A72C0-5103-4DEA-9A0A-AE90FA24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2EE554-6710-40A9-BEAB-0C8982CB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26E934-C18F-4EC8-A7D9-8775B261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50286D-D64A-4EAE-8273-7A6C8EDD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46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586721-712B-4CFC-8F12-B3F9B850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BD5DBF-21B5-46C0-A03D-F54A8965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0A1C6D-70E1-46B4-9DCC-FA33AF2E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3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919EE-51BA-4AE4-98DE-FB9FBB55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121A78-1EFA-4F24-A3AA-095D887EE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BBE283-E56F-4F3B-AF49-0EDF3B9D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E4B8DA-3BB7-434B-88DA-5C24BE47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7EF5E3-8807-488D-91B6-15665DAA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80F34F-4A2A-48E4-B0A6-D9875956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D636C-9F35-4AF7-B516-562A051C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27" y="160132"/>
            <a:ext cx="11520000" cy="79121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6BA4A-76C6-45E0-B383-BB6ADE7A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1422400"/>
            <a:ext cx="5726545" cy="4754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82036-A1E9-403A-B9B0-36179E3E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45029" cy="365125"/>
          </a:xfrm>
        </p:spPr>
        <p:txBody>
          <a:bodyPr/>
          <a:lstStyle/>
          <a:p>
            <a:fld id="{4E2457A7-936D-46CF-914F-A211187C84F3}" type="datetime1">
              <a:rPr lang="en-GB" smtClean="0"/>
              <a:t>04/03/2022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4AB76-3C6A-4356-9BB8-E9FD6AB3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0405B4-BA34-4F60-BFD8-68343778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" y="6341979"/>
            <a:ext cx="718457" cy="365125"/>
          </a:xfrm>
        </p:spPr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C7BF78-0EBE-4310-B5DD-3BE95D883F42}"/>
              </a:ext>
            </a:extLst>
          </p:cNvPr>
          <p:cNvCxnSpPr>
            <a:cxnSpLocks/>
          </p:cNvCxnSpPr>
          <p:nvPr userDrawn="1"/>
        </p:nvCxnSpPr>
        <p:spPr>
          <a:xfrm>
            <a:off x="336000" y="951345"/>
            <a:ext cx="1152000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18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640DA-B578-41A0-B29D-DE89FD9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F387E6-84A8-479C-B03B-31F51EA01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E61D08-B136-45BA-B0B6-C15355329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04B730-F31E-40B3-A689-7B5BE2F3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70E329-5821-40E5-B6B7-98A8B353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E981AE-9321-4012-AA94-CAC8F8F8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23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EEC85-3B84-4620-BB1F-2CC2CD28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5DECDF-EF48-4850-9ED5-6AFF453FE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6D4751-39FE-435A-A8C6-A43A6E69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A6528A-2C56-453C-83B5-AD0CE390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096B49-CCE9-4F3F-82FC-D15B71D1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99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40431A3-2D8F-4899-B9D1-09C480B28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9C38D0-2632-407E-9EA4-0DBD623F6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E071D5-ACC6-4554-92CD-076E29A2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52073-43F0-4D9E-9E26-ADF03ABE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DF677-F643-40F1-98FC-05EF6DCC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4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82F61-CABE-4B44-8A32-32E984D6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3C2AF0-2537-44C4-B8CD-D35D61BF5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1064A-01DA-468B-9D84-1650E680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193F-B3D8-4827-9FD4-EDB6991DD1C0}" type="datetime1">
              <a:rPr lang="en-GB" smtClean="0"/>
              <a:t>04/03/2022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39987-FF66-47A9-A180-410E4F23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CD640D-9F29-42A0-9062-D28F0056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6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845B8-1FFD-4BD2-837C-92E4AAFA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4C315-CF60-4734-B28E-B82A19756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E50D9C-20AF-4348-BFDB-94DBB898F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C4092C-F723-4D13-979E-EC58D1AC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A024-57B6-49B1-B501-55133F7B6136}" type="datetime1">
              <a:rPr lang="en-GB" smtClean="0"/>
              <a:t>04/03/2022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EE2D80-2598-422C-99BD-56024181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E1D85A-02A5-4AA4-9864-C8A6D833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31851-5F80-48D0-A477-6DC445C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BB4CB-17CF-4F65-8506-F305561D5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7FE19F-2B28-483B-B3DB-F7E71B3E7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7F6534-C90E-4C69-BF91-82C65F9E0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6F9B34-82C7-4E10-B528-F81ACFC4F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969E3D-22E1-4E7A-8D6B-DD9C6946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50AC-298C-45F9-AB32-4343D245C24E}" type="datetime1">
              <a:rPr lang="en-GB" smtClean="0"/>
              <a:t>04/03/2022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0A57FC-8061-40E4-947A-B1EE2D73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FC9684-97C8-4BC0-B40A-6AAE2518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8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3C-7F5E-4FDE-BEC5-A53E4982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3C8959-D9AC-4F02-927E-8195ADF9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6BDF-19AD-4619-818C-D106945796A4}" type="datetime1">
              <a:rPr lang="en-GB" smtClean="0"/>
              <a:t>04/03/2022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4C53EB-BCFB-4366-BF29-1B570A5C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2ED4C-203F-4159-84F2-BD097580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96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F0D38A-2F9D-49A5-BFB5-7389E3FC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54CC-85A8-4E87-A120-68531FF86F56}" type="datetime1">
              <a:rPr lang="en-GB" smtClean="0"/>
              <a:t>04/03/2022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2E1974-AB9A-4C7C-B1B3-510C3E54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1168C-87D3-4C21-BFA9-59F9899B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B14F6-60A2-49D8-8F64-F07EB2D7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806943-5B16-4443-ACE9-1B2E7FBA6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68E29F-9CBB-4A28-9169-A4D5E7FA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E5CB67-7250-4C7A-8CF6-D122EC40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D57F-F184-4CC7-BA98-2B9FFA765A34}" type="datetime1">
              <a:rPr lang="en-GB" smtClean="0"/>
              <a:t>04/03/2022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969B41-DD03-4C30-8807-EB448E50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3DBA14-1CB2-42B7-A67E-6806F3F9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9B1DD-C68C-4D5D-B1E3-8F66797E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88D273-37BD-46CB-919E-E54D61F07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1A6A5D-C27D-42FB-A670-7E28E1EF3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95C132-9999-4A85-A125-B77E4A9D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5694-499D-444C-80E5-4D461F8A73FC}" type="datetime1">
              <a:rPr lang="en-GB" smtClean="0"/>
              <a:t>04/03/2022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CF69B5-E8E5-4E1A-9EAF-FDFDE396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44C861-97A4-4BA0-92AF-28D5823A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39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BCB671-90B7-43D7-9C34-F53EF3B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CCFBFF-D251-4428-A467-62C3806D7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5E6CD-C0E1-4B01-ACE9-011D4602E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41866-10D0-47D6-9B89-9ECBB4B0073B}" type="datetime1">
              <a:rPr lang="en-GB" smtClean="0"/>
              <a:t>04/03/2022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8525D4-5AD3-4BDA-BEC9-3B05E4F79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EF4226-5012-41D3-AC7C-1CA1D458F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1AD4-B86B-4B2A-9AE3-6EF5A65D41F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0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4FEEDA-6062-4DFB-93B5-9993014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4B0BDE-0420-4E2D-AE22-758E6059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FB128C-5CD8-4704-A7C7-5F7CB9DFB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B7441-BDD3-49AF-9C81-66259431A379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B7490-62E9-433D-BB98-25CF3B796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CF2071-86B7-42F9-8B04-6D94EEF3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AEB1-CC9F-4F8B-8F7D-28480198EB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27744-9DF7-4D55-B9F7-94902429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28896"/>
            <a:ext cx="12192000" cy="231856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de-DE" sz="4400" b="1" dirty="0"/>
              <a:t>Agent based modelling of microtubule dynamics</a:t>
            </a:r>
            <a:endParaRPr lang="en-US" sz="48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464FC0-F4E0-471E-971B-C6766D2AB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2504" y="4336076"/>
            <a:ext cx="9546991" cy="562496"/>
          </a:xfrm>
        </p:spPr>
        <p:txBody>
          <a:bodyPr>
            <a:normAutofit/>
          </a:bodyPr>
          <a:lstStyle/>
          <a:p>
            <a:r>
              <a:rPr lang="en-US" altLang="de-DE" dirty="0"/>
              <a:t>Presentation by Bettina Vignolo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F4078-C43B-4083-9343-09F0AF60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02.03.22, CSI Seminar, Bettina Vignolo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88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8837-AFD5-4BBE-A276-773668C5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Parameterscan – Part II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286E3B-C9A1-4A25-A86A-5A345279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413" y="1019760"/>
            <a:ext cx="3601533" cy="270000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8398CB6-FE33-4267-A59D-5FD2EE85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9454" y="3855010"/>
            <a:ext cx="3539875" cy="263906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9C653-FC03-4D73-8762-1CE152EB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0195" y="3824541"/>
            <a:ext cx="3615410" cy="270000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158FB3-E40F-4524-8531-608C66C13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2490" y="1019760"/>
            <a:ext cx="3635505" cy="2700000"/>
          </a:xfrm>
          <a:prstGeom prst="rect">
            <a:avLst/>
          </a:prstGeom>
          <a:ln w="190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56E93-06DE-4F7E-837F-A00D8D98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08503" y="1056098"/>
            <a:ext cx="3574067" cy="262732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5A4D2E-0319-4D84-97BC-B60A45D8E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603" y="3884296"/>
            <a:ext cx="3547607" cy="258048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1B1520-B44B-4595-BBA2-9FA68391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C64A1AD4-B86B-4B2A-9AE3-6EF5A65D41F3}" type="slidenum">
              <a:rPr lang="en-GB" smtClean="0"/>
              <a:t>10</a:t>
            </a:fld>
            <a:endParaRPr lang="en-GB" dirty="0"/>
          </a:p>
        </p:txBody>
      </p:sp>
      <p:sp>
        <p:nvSpPr>
          <p:cNvPr id="17" name="Foliennummernplatzhalter 3">
            <a:extLst>
              <a:ext uri="{FF2B5EF4-FFF2-40B4-BE49-F238E27FC236}">
                <a16:creationId xmlns:a16="http://schemas.microsoft.com/office/drawing/2014/main" id="{BB614640-F490-4B54-8906-AD8A80CF8C37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III. Results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73DC370-6FDD-482B-9AC1-696DDADBEC83}"/>
              </a:ext>
            </a:extLst>
          </p:cNvPr>
          <p:cNvSpPr/>
          <p:nvPr/>
        </p:nvSpPr>
        <p:spPr>
          <a:xfrm>
            <a:off x="2225040" y="3139440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F48003D-3AF2-45D9-B27E-6136CEDBD90F}"/>
              </a:ext>
            </a:extLst>
          </p:cNvPr>
          <p:cNvSpPr/>
          <p:nvPr/>
        </p:nvSpPr>
        <p:spPr>
          <a:xfrm>
            <a:off x="2987040" y="5935232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AEFD03-9D63-4729-AB94-214884890B03}"/>
              </a:ext>
            </a:extLst>
          </p:cNvPr>
          <p:cNvSpPr/>
          <p:nvPr/>
        </p:nvSpPr>
        <p:spPr>
          <a:xfrm>
            <a:off x="5931216" y="5794280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C7765BA-E06E-419C-84BF-AB284ED8F5B6}"/>
              </a:ext>
            </a:extLst>
          </p:cNvPr>
          <p:cNvSpPr/>
          <p:nvPr/>
        </p:nvSpPr>
        <p:spPr>
          <a:xfrm>
            <a:off x="8620772" y="5874272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2FDA4D9-B270-4798-81C1-9E7043836F3C}"/>
              </a:ext>
            </a:extLst>
          </p:cNvPr>
          <p:cNvSpPr txBox="1"/>
          <p:nvPr/>
        </p:nvSpPr>
        <p:spPr>
          <a:xfrm>
            <a:off x="6756715" y="1056126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i="1" dirty="0">
                <a:solidFill>
                  <a:srgbClr val="00B0F0"/>
                </a:solidFill>
              </a:rPr>
              <a:t>(</a:t>
            </a:r>
            <a:r>
              <a:rPr lang="de-DE" sz="1050" i="1" dirty="0" err="1">
                <a:solidFill>
                  <a:srgbClr val="00B0F0"/>
                </a:solidFill>
              </a:rPr>
              <a:t>p_depolym_GDP</a:t>
            </a:r>
            <a:r>
              <a:rPr lang="de-DE" sz="1050" i="1" dirty="0">
                <a:solidFill>
                  <a:srgbClr val="00B0F0"/>
                </a:solidFill>
              </a:rPr>
              <a:t> = 0.1)</a:t>
            </a:r>
            <a:endParaRPr lang="en-US" sz="1050" i="1" dirty="0">
              <a:solidFill>
                <a:srgbClr val="00B0F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9325C09-8E75-44D6-B0C8-70E66EA375EE}"/>
              </a:ext>
            </a:extLst>
          </p:cNvPr>
          <p:cNvSpPr txBox="1"/>
          <p:nvPr/>
        </p:nvSpPr>
        <p:spPr>
          <a:xfrm>
            <a:off x="10465115" y="1006950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i="1" dirty="0">
                <a:solidFill>
                  <a:srgbClr val="00B0F0"/>
                </a:solidFill>
              </a:rPr>
              <a:t>(</a:t>
            </a:r>
            <a:r>
              <a:rPr lang="de-DE" sz="1050" i="1" dirty="0" err="1">
                <a:solidFill>
                  <a:srgbClr val="00B0F0"/>
                </a:solidFill>
              </a:rPr>
              <a:t>p_depolym_GDP</a:t>
            </a:r>
            <a:r>
              <a:rPr lang="de-DE" sz="1050" i="1" dirty="0">
                <a:solidFill>
                  <a:srgbClr val="00B0F0"/>
                </a:solidFill>
              </a:rPr>
              <a:t> = 0.1)</a:t>
            </a:r>
            <a:endParaRPr lang="en-US" sz="1050" i="1" dirty="0">
              <a:solidFill>
                <a:srgbClr val="00B0F0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A5C0519-858D-45C4-B2E8-B59C41DFC478}"/>
              </a:ext>
            </a:extLst>
          </p:cNvPr>
          <p:cNvSpPr/>
          <p:nvPr/>
        </p:nvSpPr>
        <p:spPr>
          <a:xfrm>
            <a:off x="1016000" y="1269402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0052A77-9988-43EC-BCD9-1CAECE1DCE48}"/>
              </a:ext>
            </a:extLst>
          </p:cNvPr>
          <p:cNvSpPr/>
          <p:nvPr/>
        </p:nvSpPr>
        <p:spPr>
          <a:xfrm>
            <a:off x="4698906" y="1269402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8237D7B-8E04-4F7F-98A5-6AF9FE891F65}"/>
              </a:ext>
            </a:extLst>
          </p:cNvPr>
          <p:cNvSpPr/>
          <p:nvPr/>
        </p:nvSpPr>
        <p:spPr>
          <a:xfrm>
            <a:off x="11531600" y="1269402"/>
            <a:ext cx="180000" cy="1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20" grpId="0" animBg="1"/>
      <p:bldP spid="21" grpId="0" animBg="1"/>
      <p:bldP spid="23" grpId="0"/>
      <p:bldP spid="24" grpId="0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58020-54EE-454C-91D4-A5FD4544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Parameterscan – Part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584227-6C7E-400B-A8CC-C0E36F7D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422400"/>
            <a:ext cx="4439920" cy="5059680"/>
          </a:xfrm>
        </p:spPr>
        <p:txBody>
          <a:bodyPr>
            <a:normAutofit/>
          </a:bodyPr>
          <a:lstStyle/>
          <a:p>
            <a:r>
              <a:rPr lang="en-US" dirty="0"/>
              <a:t>Phase diagram to compare 2 parameters directly with each other</a:t>
            </a:r>
          </a:p>
          <a:p>
            <a:r>
              <a:rPr lang="en-US" dirty="0"/>
              <a:t>Only done for </a:t>
            </a:r>
            <a:r>
              <a:rPr lang="en-US" dirty="0" err="1"/>
              <a:t>p_hyd</a:t>
            </a:r>
            <a:r>
              <a:rPr lang="en-US" dirty="0"/>
              <a:t> and </a:t>
            </a:r>
            <a:r>
              <a:rPr lang="en-US" dirty="0" err="1"/>
              <a:t>p_depolym_GDP</a:t>
            </a:r>
            <a:endParaRPr lang="en-US" dirty="0"/>
          </a:p>
          <a:p>
            <a:r>
              <a:rPr lang="en-US" dirty="0"/>
              <a:t>Smaller changes in </a:t>
            </a:r>
            <a:r>
              <a:rPr lang="en-US" dirty="0" err="1"/>
              <a:t>p_hyd</a:t>
            </a:r>
            <a:r>
              <a:rPr lang="en-US" dirty="0"/>
              <a:t> lead to greater differences in Mean MT length</a:t>
            </a:r>
          </a:p>
          <a:p>
            <a:pPr marL="0" indent="0">
              <a:buNone/>
            </a:pPr>
            <a:r>
              <a:rPr lang="en-US" sz="2000" i="1" dirty="0"/>
              <a:t>Possible explanation: </a:t>
            </a:r>
            <a:r>
              <a:rPr lang="en-US" sz="2000" i="1" dirty="0" err="1"/>
              <a:t>p_hyd</a:t>
            </a:r>
            <a:r>
              <a:rPr lang="en-US" sz="2000" i="1" dirty="0"/>
              <a:t> has direct influence on catastrophe rate while </a:t>
            </a:r>
            <a:r>
              <a:rPr lang="en-US" sz="2000" i="1" dirty="0" err="1"/>
              <a:t>p_depolym_GDP</a:t>
            </a:r>
            <a:r>
              <a:rPr lang="en-US" sz="2000" i="1" dirty="0"/>
              <a:t> can only influence depolymerization if and when a catastrophe event happens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26AB74-7786-4F4D-B1FD-AEFE8E81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061CC3-D587-4EA5-9FD9-89BC7D99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50" y="1422400"/>
            <a:ext cx="6387195" cy="4859822"/>
          </a:xfrm>
          <a:prstGeom prst="rect">
            <a:avLst/>
          </a:prstGeom>
        </p:spPr>
      </p:pic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3475B714-C006-495A-B450-2D82166CAADC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III. Results</a:t>
            </a:r>
          </a:p>
        </p:txBody>
      </p:sp>
    </p:spTree>
    <p:extLst>
      <p:ext uri="{BB962C8B-B14F-4D97-AF65-F5344CB8AC3E}">
        <p14:creationId xmlns:p14="http://schemas.microsoft.com/office/powerpoint/2010/main" val="327896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60FBF-C23E-4D97-9A72-D05428BC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Growth and Catastrophe Rates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271364-558A-41B4-A01C-0E3EB51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55" y="1133908"/>
            <a:ext cx="6604312" cy="557319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Growth rate: </a:t>
            </a:r>
            <a:r>
              <a:rPr lang="en-US" dirty="0"/>
              <a:t>number of tubulin agents added to the MT per step </a:t>
            </a:r>
            <a:r>
              <a:rPr lang="en-US" sz="2200" dirty="0"/>
              <a:t>(can be either +1, 0, -1)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Growth classification: </a:t>
            </a:r>
            <a:r>
              <a:rPr lang="en-US" dirty="0"/>
              <a:t>data divided into 200-step sections and each section classified into “growing”, “shrinking” or “not changing”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Groups:</a:t>
            </a:r>
            <a:r>
              <a:rPr lang="en-US" dirty="0"/>
              <a:t> sections next to each other with the same growth classification are grouped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Growth velocity </a:t>
            </a:r>
            <a:r>
              <a:rPr lang="en-US" dirty="0"/>
              <a:t>or </a:t>
            </a:r>
            <a:r>
              <a:rPr lang="en-US" b="1" dirty="0"/>
              <a:t>catastrophe velocity </a:t>
            </a:r>
            <a:r>
              <a:rPr lang="en-US" dirty="0"/>
              <a:t>is calculated for each “growing” or “shrinking” group by calculating MT min / max and </a:t>
            </a:r>
            <a:r>
              <a:rPr lang="el-GR" dirty="0"/>
              <a:t>Δ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Mean</a:t>
            </a:r>
            <a:r>
              <a:rPr lang="en-US" dirty="0"/>
              <a:t> growing velocity and catastrophe velocity calculated of all groups in one model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8158BB-9ED1-435B-818B-BAF9DA4F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12</a:t>
            </a:fld>
            <a:endParaRPr lang="en-GB" dirty="0"/>
          </a:p>
        </p:txBody>
      </p:sp>
      <p:sp>
        <p:nvSpPr>
          <p:cNvPr id="46" name="Foliennummernplatzhalter 3">
            <a:extLst>
              <a:ext uri="{FF2B5EF4-FFF2-40B4-BE49-F238E27FC236}">
                <a16:creationId xmlns:a16="http://schemas.microsoft.com/office/drawing/2014/main" id="{3C34A715-492C-4AC8-A5D6-FF75B9C3AB21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II. Methods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C1D1D7-5F8F-4B54-A613-539DCF70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67" y="3790210"/>
            <a:ext cx="4640760" cy="225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65ADEB-C2BC-4257-961E-6AF216B7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083" y="1290246"/>
            <a:ext cx="4636044" cy="22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4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BAB3D-DBA2-4792-863B-A51D5F69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Catastrophe Velocities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B32A2C-E47C-4094-A455-9B29C93E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13</a:t>
            </a:fld>
            <a:endParaRPr lang="en-GB" dirty="0"/>
          </a:p>
        </p:txBody>
      </p:sp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19940AD7-E014-4798-A97B-2E8F62EE5C09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III. Results</a:t>
            </a: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3093E84F-42CA-49E1-BD4A-432E14415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" b="1714"/>
          <a:stretch/>
        </p:blipFill>
        <p:spPr bwMode="auto">
          <a:xfrm>
            <a:off x="3643828" y="4060886"/>
            <a:ext cx="2595170" cy="24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E2C8633-6D4D-4A12-BF90-ED3BC371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50634" y="1244777"/>
            <a:ext cx="2981557" cy="24023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9BA00B48-2146-40DA-BD3F-A9D1F62A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6285" y="3917449"/>
            <a:ext cx="5540842" cy="26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8D1F657-F535-4FFE-9806-7AF7BBCD37CF}"/>
              </a:ext>
            </a:extLst>
          </p:cNvPr>
          <p:cNvSpPr txBox="1"/>
          <p:nvPr/>
        </p:nvSpPr>
        <p:spPr>
          <a:xfrm>
            <a:off x="310299" y="37170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err="1"/>
              <a:t>p_depolym_GDP</a:t>
            </a:r>
            <a:r>
              <a:rPr lang="de-DE" b="1" u="sng" dirty="0"/>
              <a:t>:</a:t>
            </a:r>
            <a:endParaRPr lang="en-US" b="1" u="sng" dirty="0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6E3B6532-7235-4A05-A9F1-0619AC433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18709" y="1071553"/>
            <a:ext cx="5279361" cy="26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F31B5079-23F4-400D-944B-03725E47A170}"/>
              </a:ext>
            </a:extLst>
          </p:cNvPr>
          <p:cNvSpPr txBox="1"/>
          <p:nvPr/>
        </p:nvSpPr>
        <p:spPr>
          <a:xfrm>
            <a:off x="310299" y="1113610"/>
            <a:ext cx="83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err="1"/>
              <a:t>p_hyd</a:t>
            </a:r>
            <a:r>
              <a:rPr lang="de-DE" b="1" u="sng" dirty="0"/>
              <a:t>:</a:t>
            </a:r>
            <a:endParaRPr lang="en-US" b="1" u="sng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427A984-4F59-448C-A6D5-E0978E09893A}"/>
              </a:ext>
            </a:extLst>
          </p:cNvPr>
          <p:cNvSpPr txBox="1"/>
          <p:nvPr/>
        </p:nvSpPr>
        <p:spPr>
          <a:xfrm>
            <a:off x="4576415" y="977446"/>
            <a:ext cx="980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Velocities</a:t>
            </a:r>
            <a:endParaRPr lang="en-US" sz="1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14166E-8081-43BA-8EC7-133B1650A0B7}"/>
              </a:ext>
            </a:extLst>
          </p:cNvPr>
          <p:cNvSpPr txBox="1"/>
          <p:nvPr/>
        </p:nvSpPr>
        <p:spPr>
          <a:xfrm>
            <a:off x="4593254" y="3820378"/>
            <a:ext cx="980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Velocities</a:t>
            </a:r>
            <a:endParaRPr lang="en-US" sz="1600" dirty="0"/>
          </a:p>
        </p:txBody>
      </p:sp>
      <p:pic>
        <p:nvPicPr>
          <p:cNvPr id="2050" name="Picture 2" descr="МТ length омег (те (40х ensemble) &#10;100 &#10;50 &#10;5000 &#10;Timesteps &#10;p_hyd &#10;— 0.003 &#10;0.012 —0.015 &#10;0.018 —0.021 —0.024 —0.027 &#10;10000 &#10;О.ООб &#10;— 0.009 &#10;0.03 ">
            <a:extLst>
              <a:ext uri="{FF2B5EF4-FFF2-40B4-BE49-F238E27FC236}">
                <a16:creationId xmlns:a16="http://schemas.microsoft.com/office/drawing/2014/main" id="{49C02491-19A4-4803-90E2-EE66B0AA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6891"/>
            <a:ext cx="3389189" cy="16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34F611-203A-4CC9-B957-DD00894BE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0" y="4162303"/>
            <a:ext cx="3406660" cy="16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2A63C8-EFD3-4098-A892-67EFCFE1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90115" y="4071258"/>
            <a:ext cx="5249623" cy="25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7B4666-0A11-40BB-8561-B359CA26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Catastrophe Frequencies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7B9375-512C-45AE-817F-1BFB78FB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14</a:t>
            </a:fld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6FF1A3-925D-43CD-A806-14E4CE00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" b="701"/>
          <a:stretch/>
        </p:blipFill>
        <p:spPr bwMode="auto">
          <a:xfrm>
            <a:off x="6596888" y="1198209"/>
            <a:ext cx="5342850" cy="25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20E4B29-2073-439F-AB23-06A448B49EC8}"/>
              </a:ext>
            </a:extLst>
          </p:cNvPr>
          <p:cNvSpPr txBox="1"/>
          <p:nvPr/>
        </p:nvSpPr>
        <p:spPr>
          <a:xfrm>
            <a:off x="4614332" y="1031770"/>
            <a:ext cx="980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Velocities</a:t>
            </a:r>
            <a:endParaRPr lang="en-US" sz="160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334BE15-5EEF-47C5-8A70-D5C4E1F8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931" y="1314891"/>
            <a:ext cx="2684512" cy="2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62B6000-0793-49BF-8643-FD6C6132E915}"/>
              </a:ext>
            </a:extLst>
          </p:cNvPr>
          <p:cNvSpPr txBox="1"/>
          <p:nvPr/>
        </p:nvSpPr>
        <p:spPr>
          <a:xfrm>
            <a:off x="728683" y="1295837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err="1"/>
              <a:t>p_GTP_exchange</a:t>
            </a:r>
            <a:r>
              <a:rPr lang="de-DE" b="1" u="sng" dirty="0"/>
              <a:t>:</a:t>
            </a:r>
            <a:endParaRPr lang="en-US" b="1" u="sng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6B8C497-D656-46E5-9F8B-779500932866}"/>
              </a:ext>
            </a:extLst>
          </p:cNvPr>
          <p:cNvSpPr txBox="1"/>
          <p:nvPr/>
        </p:nvSpPr>
        <p:spPr>
          <a:xfrm>
            <a:off x="968792" y="4222108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/>
              <a:t>Numagents</a:t>
            </a:r>
            <a:r>
              <a:rPr lang="de-DE" b="1" dirty="0"/>
              <a:t>:</a:t>
            </a:r>
            <a:endParaRPr lang="en-US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37A71C3-CB54-4CCF-96EE-8306D6731FA8}"/>
              </a:ext>
            </a:extLst>
          </p:cNvPr>
          <p:cNvSpPr txBox="1"/>
          <p:nvPr/>
        </p:nvSpPr>
        <p:spPr>
          <a:xfrm>
            <a:off x="4949323" y="4123668"/>
            <a:ext cx="980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Velocities</a:t>
            </a:r>
            <a:endParaRPr lang="en-US" sz="1600" dirty="0"/>
          </a:p>
        </p:txBody>
      </p:sp>
      <p:pic>
        <p:nvPicPr>
          <p:cNvPr id="3" name="Picture 2" descr="MT length over time (40x ensemble) &#10;5000 &#10;Timesteps &#10;— 0.0 &#10;0.05 —0.1 &#10;0.15 —0.2 &#10;0.25 —0.3 &#10;0.35 —0.4 &#10;0.45 —0.5 &#10;10000 ">
            <a:extLst>
              <a:ext uri="{FF2B5EF4-FFF2-40B4-BE49-F238E27FC236}">
                <a16:creationId xmlns:a16="http://schemas.microsoft.com/office/drawing/2014/main" id="{62F58B58-7FEB-4F0B-9BA7-87CC0E31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3" y="1732669"/>
            <a:ext cx="3486707" cy="17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00 &#10;50 &#10;— 400 &#10;—600 —800 &#10;5000 &#10;Tim esteps &#10;numagents &#10;1000 1200 &#10;10000 &#10;—1400 —1600 —1800 ">
            <a:extLst>
              <a:ext uri="{FF2B5EF4-FFF2-40B4-BE49-F238E27FC236}">
                <a16:creationId xmlns:a16="http://schemas.microsoft.com/office/drawing/2014/main" id="{3E3516B5-0ECA-49DE-BFC7-2565DB063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1" y="4658940"/>
            <a:ext cx="3529192" cy="16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F62735-2E0B-4AD1-8493-27D0246D3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4608" y="4388746"/>
            <a:ext cx="2250213" cy="22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A68B4-5190-4607-BAD3-62BCBFAF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54465-B266-4607-9821-6F54B411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00" y="1892149"/>
            <a:ext cx="5392000" cy="44465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P</a:t>
            </a:r>
            <a:r>
              <a:rPr lang="en-US" sz="2400" dirty="0" err="1"/>
              <a:t>arameter</a:t>
            </a:r>
            <a:r>
              <a:rPr lang="en-US" sz="2400" dirty="0"/>
              <a:t> are not coupled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Parameterscan shows different effects on the model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Some parameters only influence growth or catastrophe events others influence both -&gt; interesting to analyze these separately instead of mean MT length only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3BDC9D-8C2C-4023-9952-848C7114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15</a:t>
            </a:fld>
            <a:endParaRPr lang="en-GB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8D3CF372-5225-4F9B-89FF-E803B4257CBB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IV. Discussion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A359B05-3D91-4237-A2DC-5CF1D1E2CF35}"/>
              </a:ext>
            </a:extLst>
          </p:cNvPr>
          <p:cNvSpPr/>
          <p:nvPr/>
        </p:nvSpPr>
        <p:spPr bwMode="auto">
          <a:xfrm>
            <a:off x="2414000" y="1173716"/>
            <a:ext cx="1620000" cy="720000"/>
          </a:xfrm>
          <a:prstGeom prst="roundRect">
            <a:avLst>
              <a:gd name="adj" fmla="val 2104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noProof="1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7CFC32C-7055-474D-A0D2-4610FDC53F18}"/>
              </a:ext>
            </a:extLst>
          </p:cNvPr>
          <p:cNvSpPr/>
          <p:nvPr/>
        </p:nvSpPr>
        <p:spPr bwMode="auto">
          <a:xfrm>
            <a:off x="8158000" y="1173716"/>
            <a:ext cx="1620000" cy="720000"/>
          </a:xfrm>
          <a:prstGeom prst="roundRect">
            <a:avLst>
              <a:gd name="adj" fmla="val 2104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noProof="1">
                <a:solidFill>
                  <a:schemeClr val="tx1"/>
                </a:solidFill>
              </a:rPr>
              <a:t>Open questions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3E95DAA-EC52-4D65-9458-59CD6BCD07C8}"/>
              </a:ext>
            </a:extLst>
          </p:cNvPr>
          <p:cNvSpPr txBox="1">
            <a:spLocks/>
          </p:cNvSpPr>
          <p:nvPr/>
        </p:nvSpPr>
        <p:spPr>
          <a:xfrm>
            <a:off x="6448000" y="2004116"/>
            <a:ext cx="5040000" cy="4446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What kind of metric should be used to compare different models?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the calculation of growth and catastrophe velocities be improved?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Is the model representing reality?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How could performance be improved?</a:t>
            </a:r>
          </a:p>
        </p:txBody>
      </p:sp>
    </p:spTree>
    <p:extLst>
      <p:ext uri="{BB962C8B-B14F-4D97-AF65-F5344CB8AC3E}">
        <p14:creationId xmlns:p14="http://schemas.microsoft.com/office/powerpoint/2010/main" val="2423583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90D58-F912-4D0F-9ACE-A7D3E96B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CE5C70-D420-47CB-AF6C-4B569B726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755" y="1457031"/>
            <a:ext cx="10553372" cy="4759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Improving the calculation of growth rates and catastrophe events</a:t>
            </a:r>
          </a:p>
          <a:p>
            <a:pPr>
              <a:lnSpc>
                <a:spcPct val="150000"/>
              </a:lnSpc>
            </a:pPr>
            <a:r>
              <a:rPr lang="en-US" dirty="0"/>
              <a:t>Finding best metrics</a:t>
            </a:r>
          </a:p>
          <a:p>
            <a:pPr>
              <a:lnSpc>
                <a:spcPct val="150000"/>
              </a:lnSpc>
            </a:pPr>
            <a:r>
              <a:rPr lang="en-US" dirty="0"/>
              <a:t>Comparing model data with experimental data</a:t>
            </a:r>
          </a:p>
          <a:p>
            <a:pPr>
              <a:lnSpc>
                <a:spcPct val="150000"/>
              </a:lnSpc>
            </a:pPr>
            <a:r>
              <a:rPr lang="en-US" dirty="0"/>
              <a:t>Extent the model to be more “realistic”: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Different growth directions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Model in 3D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AE8060-C42E-4BBD-882F-B4B4012E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31EBED43-E42A-4E00-A4F5-9890CE34BBB9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V. Outlook</a:t>
            </a:r>
          </a:p>
        </p:txBody>
      </p:sp>
      <p:pic>
        <p:nvPicPr>
          <p:cNvPr id="12" name="Grafik 11" descr="Mikroskop">
            <a:extLst>
              <a:ext uri="{FF2B5EF4-FFF2-40B4-BE49-F238E27FC236}">
                <a16:creationId xmlns:a16="http://schemas.microsoft.com/office/drawing/2014/main" id="{D7FF96B2-1D32-4710-931C-95D3D628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588" y="3410161"/>
            <a:ext cx="666671" cy="648000"/>
          </a:xfrm>
          <a:prstGeom prst="rect">
            <a:avLst/>
          </a:prstGeom>
        </p:spPr>
      </p:pic>
      <p:pic>
        <p:nvPicPr>
          <p:cNvPr id="14" name="Grafik 13" descr="Recherche">
            <a:extLst>
              <a:ext uri="{FF2B5EF4-FFF2-40B4-BE49-F238E27FC236}">
                <a16:creationId xmlns:a16="http://schemas.microsoft.com/office/drawing/2014/main" id="{6E7507CB-6A32-475A-A5AD-A9EC5A851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84" y="2418129"/>
            <a:ext cx="666671" cy="648000"/>
          </a:xfrm>
          <a:prstGeom prst="rect">
            <a:avLst/>
          </a:prstGeom>
        </p:spPr>
      </p:pic>
      <p:pic>
        <p:nvPicPr>
          <p:cNvPr id="15" name="Grafik 14" descr="Balkendiagramm Silhouette">
            <a:extLst>
              <a:ext uri="{FF2B5EF4-FFF2-40B4-BE49-F238E27FC236}">
                <a16:creationId xmlns:a16="http://schemas.microsoft.com/office/drawing/2014/main" id="{85341677-D404-403E-899D-BC42374E3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55" y="5141573"/>
            <a:ext cx="648000" cy="648000"/>
          </a:xfrm>
          <a:prstGeom prst="rect">
            <a:avLst/>
          </a:prstGeom>
        </p:spPr>
      </p:pic>
      <p:pic>
        <p:nvPicPr>
          <p:cNvPr id="16" name="Grafik 15" descr="Normalverteilung Silhouette">
            <a:extLst>
              <a:ext uri="{FF2B5EF4-FFF2-40B4-BE49-F238E27FC236}">
                <a16:creationId xmlns:a16="http://schemas.microsoft.com/office/drawing/2014/main" id="{4EC7FA16-1488-4AB1-92A8-B7039518B3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588" y="1426099"/>
            <a:ext cx="648000" cy="648000"/>
          </a:xfrm>
          <a:prstGeom prst="rect">
            <a:avLst/>
          </a:prstGeom>
        </p:spPr>
      </p:pic>
      <p:pic>
        <p:nvPicPr>
          <p:cNvPr id="17" name="Grafik 16" descr="Computer Silhouette">
            <a:extLst>
              <a:ext uri="{FF2B5EF4-FFF2-40B4-BE49-F238E27FC236}">
                <a16:creationId xmlns:a16="http://schemas.microsoft.com/office/drawing/2014/main" id="{49CD8773-F026-4274-AB81-1667882025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5755" y="435791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246085-30D5-4421-B306-A41B43893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04"/>
            <a:ext cx="2013857" cy="88211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EB46692A-F5DF-4793-AF40-0D12CD422902}"/>
              </a:ext>
            </a:extLst>
          </p:cNvPr>
          <p:cNvSpPr txBox="1">
            <a:spLocks/>
          </p:cNvSpPr>
          <p:nvPr/>
        </p:nvSpPr>
        <p:spPr>
          <a:xfrm>
            <a:off x="0" y="2147554"/>
            <a:ext cx="12192000" cy="2897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 for all your help and ideas during this internship!</a:t>
            </a:r>
          </a:p>
          <a:p>
            <a:pPr algn="ctr"/>
            <a:r>
              <a:rPr lang="en-US" dirty="0"/>
              <a:t>And thank you for your attention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Any questions?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D3F046DC-9057-4F60-8F65-E09600CC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" y="6341979"/>
            <a:ext cx="718457" cy="365125"/>
          </a:xfrm>
        </p:spPr>
        <p:txBody>
          <a:bodyPr/>
          <a:lstStyle/>
          <a:p>
            <a:fld id="{C64A1AD4-B86B-4B2A-9AE3-6EF5A65D41F3}" type="slidenum">
              <a:rPr lang="en-GB" smtClean="0"/>
              <a:t>17</a:t>
            </a:fld>
            <a:endParaRPr lang="en-GB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E00DD49F-F236-4CDB-9F63-74C5505E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02.03.22, CSI Seminar, Bettina Vignolo</a:t>
            </a:r>
            <a:endParaRPr lang="en-GB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C9C7B95-D08E-4457-A8CE-8BC4F425E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715" y="67804"/>
            <a:ext cx="3220912" cy="882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3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C26E4-B583-4825-8D31-F460D79D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226CBC-58C2-44B6-83C7-59BA9AF6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83" y="1129004"/>
            <a:ext cx="10532352" cy="5212975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b="1" u="sng" dirty="0"/>
              <a:t>Introduction</a:t>
            </a:r>
          </a:p>
          <a:p>
            <a:pPr marL="541338" lvl="1" indent="0">
              <a:buNone/>
            </a:pPr>
            <a:r>
              <a:rPr lang="en-US" dirty="0"/>
              <a:t>Microtubules, Agent based modelling</a:t>
            </a:r>
          </a:p>
          <a:p>
            <a:pPr marL="1609725" indent="-571500">
              <a:buFont typeface="+mj-lt"/>
              <a:buAutoNum type="romanUcPeriod"/>
            </a:pPr>
            <a:r>
              <a:rPr lang="en-US" b="1" u="sng" dirty="0"/>
              <a:t>Methods</a:t>
            </a:r>
          </a:p>
          <a:p>
            <a:pPr marL="1609725" lvl="1" indent="0">
              <a:buNone/>
            </a:pPr>
            <a:r>
              <a:rPr lang="en-US" dirty="0"/>
              <a:t>Microtubule Model, Data Analysis</a:t>
            </a:r>
            <a:endParaRPr lang="en-US" b="1" u="sng" dirty="0"/>
          </a:p>
          <a:p>
            <a:pPr marL="3408363" indent="-571500">
              <a:buFont typeface="+mj-lt"/>
              <a:buAutoNum type="romanUcPeriod"/>
            </a:pPr>
            <a:r>
              <a:rPr lang="en-US" b="1" u="sng" dirty="0"/>
              <a:t>Results</a:t>
            </a:r>
          </a:p>
          <a:p>
            <a:pPr marL="3408363" lvl="1" indent="0">
              <a:buNone/>
            </a:pPr>
            <a:r>
              <a:rPr lang="en-US" dirty="0"/>
              <a:t>Parameter Analysis, Growth Rate, Catastrophe Events</a:t>
            </a:r>
            <a:endParaRPr lang="en-US" b="1" u="sng" dirty="0"/>
          </a:p>
          <a:p>
            <a:pPr marL="4935538" indent="-571500">
              <a:lnSpc>
                <a:spcPct val="150000"/>
              </a:lnSpc>
              <a:buFont typeface="+mj-lt"/>
              <a:buAutoNum type="romanUcPeriod"/>
            </a:pPr>
            <a:r>
              <a:rPr lang="en-US" b="1" u="sng" dirty="0"/>
              <a:t>Discussion</a:t>
            </a:r>
          </a:p>
          <a:p>
            <a:pPr marL="5830888" indent="-531813" defTabSz="922338">
              <a:lnSpc>
                <a:spcPct val="150000"/>
              </a:lnSpc>
              <a:buFont typeface="+mj-lt"/>
              <a:buAutoNum type="romanUcPeriod"/>
              <a:tabLst>
                <a:tab pos="5830888" algn="l"/>
              </a:tabLst>
            </a:pPr>
            <a:r>
              <a:rPr lang="en-US" b="1" u="sng" dirty="0"/>
              <a:t>Outlook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3DEDB8-E108-4D7D-9361-344C50EB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424" name="Gruppieren 423">
            <a:extLst>
              <a:ext uri="{FF2B5EF4-FFF2-40B4-BE49-F238E27FC236}">
                <a16:creationId xmlns:a16="http://schemas.microsoft.com/office/drawing/2014/main" id="{F0F9E850-39E5-47B8-9F78-32C8920E157D}"/>
              </a:ext>
            </a:extLst>
          </p:cNvPr>
          <p:cNvGrpSpPr/>
          <p:nvPr/>
        </p:nvGrpSpPr>
        <p:grpSpPr>
          <a:xfrm rot="18810413">
            <a:off x="2230248" y="2481779"/>
            <a:ext cx="798480" cy="4182144"/>
            <a:chOff x="672143" y="1712226"/>
            <a:chExt cx="798480" cy="4182144"/>
          </a:xfrm>
        </p:grpSpPr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94595500-F0E3-45F0-90FD-B969E85C3350}"/>
                </a:ext>
              </a:extLst>
            </p:cNvPr>
            <p:cNvGrpSpPr/>
            <p:nvPr/>
          </p:nvGrpSpPr>
          <p:grpSpPr>
            <a:xfrm>
              <a:off x="1313430" y="2372313"/>
              <a:ext cx="144000" cy="1692000"/>
              <a:chOff x="4791971" y="4322514"/>
              <a:chExt cx="194886" cy="1767012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F736860A-EE92-414F-9B42-46D67AF03965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30" name="Ellipse 229">
                  <a:extLst>
                    <a:ext uri="{FF2B5EF4-FFF2-40B4-BE49-F238E27FC236}">
                      <a16:creationId xmlns:a16="http://schemas.microsoft.com/office/drawing/2014/main" id="{3573E8EB-ABD3-498B-A6E8-1E95117AD2F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Ellipse 230">
                  <a:extLst>
                    <a:ext uri="{FF2B5EF4-FFF2-40B4-BE49-F238E27FC236}">
                      <a16:creationId xmlns:a16="http://schemas.microsoft.com/office/drawing/2014/main" id="{9E16ADC7-67AB-4F76-BED2-34FAACF0C865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8307574F-7F46-4411-A463-C80ABD4257DD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28" name="Ellipse 227">
                  <a:extLst>
                    <a:ext uri="{FF2B5EF4-FFF2-40B4-BE49-F238E27FC236}">
                      <a16:creationId xmlns:a16="http://schemas.microsoft.com/office/drawing/2014/main" id="{67EE6E24-D5FF-41FB-836C-3D99E4A52DC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Ellipse 228">
                  <a:extLst>
                    <a:ext uri="{FF2B5EF4-FFF2-40B4-BE49-F238E27FC236}">
                      <a16:creationId xmlns:a16="http://schemas.microsoft.com/office/drawing/2014/main" id="{7D2E7438-DACE-43B5-95FD-3A5B896FBC31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5E6D9DD7-E409-4283-9DD9-F4A4955B0000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0EECFA7A-AF8E-4FF1-8BF1-53588998B3F2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C5FB8FF6-E984-47C4-9635-A8A44C0A84A0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uppieren 219">
                <a:extLst>
                  <a:ext uri="{FF2B5EF4-FFF2-40B4-BE49-F238E27FC236}">
                    <a16:creationId xmlns:a16="http://schemas.microsoft.com/office/drawing/2014/main" id="{77DFC578-3FBA-4D69-A76C-E4A7A177671E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B0503CC9-1438-4BD4-A617-C317C612F99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8FEED0B7-2647-40A8-B0F6-874497FB84CD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76988D8F-085F-4C92-9723-FA384E5F5431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3E5136FC-E9C6-4CF5-BEFD-5D65A3594F7F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4EB1824D-D684-45A4-B1E8-97BC0082B39F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016A709-C6A3-4C00-BA93-49DE383B98E7}"/>
                </a:ext>
              </a:extLst>
            </p:cNvPr>
            <p:cNvGrpSpPr/>
            <p:nvPr/>
          </p:nvGrpSpPr>
          <p:grpSpPr>
            <a:xfrm>
              <a:off x="672143" y="2422774"/>
              <a:ext cx="144000" cy="1692000"/>
              <a:chOff x="4791971" y="4322514"/>
              <a:chExt cx="194886" cy="1767012"/>
            </a:xfrm>
          </p:grpSpPr>
          <p:grpSp>
            <p:nvGrpSpPr>
              <p:cNvPr id="136" name="Gruppieren 135">
                <a:extLst>
                  <a:ext uri="{FF2B5EF4-FFF2-40B4-BE49-F238E27FC236}">
                    <a16:creationId xmlns:a16="http://schemas.microsoft.com/office/drawing/2014/main" id="{2955121D-AC4C-438A-A6FA-7BA2006FE8DA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658EF8E-D2FD-4EBF-B4B6-B9408994FF47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92B2C594-BF64-4997-82C0-3DEC812B1A5D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uppieren 136">
                <a:extLst>
                  <a:ext uri="{FF2B5EF4-FFF2-40B4-BE49-F238E27FC236}">
                    <a16:creationId xmlns:a16="http://schemas.microsoft.com/office/drawing/2014/main" id="{43CA9E8A-BF0A-4F4C-A807-CA8864E75C4A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05D94D33-2A38-4330-A57E-10E819F80CD4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4D2C16E3-B71B-4551-A6B7-CD6DCC116590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C2B6F3FE-B557-4BEC-ABE4-DE6A09E5D0F4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46856248-0B8D-4AFF-A84A-BED66C5C91B0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E000356-03F4-412B-A5C9-32091A9A6DB7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9499D99C-10F3-451D-8857-CACCFE1E7B1D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62B5B457-2E76-4FFA-8F05-DA3CC86AEF8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B21B594-0FB5-4FB5-BA59-E8D490FBC557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A2289310-9172-4F4F-B735-2A30B8277BFE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ADE3E4C8-69D0-44FD-84C3-70585C1EAC8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6E6CCD57-492C-4B19-BDE2-B4A2C86F2B0A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E14A91DA-B8D1-4BB4-B3AD-50C57F9D686D}"/>
                </a:ext>
              </a:extLst>
            </p:cNvPr>
            <p:cNvGrpSpPr/>
            <p:nvPr/>
          </p:nvGrpSpPr>
          <p:grpSpPr>
            <a:xfrm>
              <a:off x="805809" y="2503480"/>
              <a:ext cx="144000" cy="1692000"/>
              <a:chOff x="4791971" y="4322514"/>
              <a:chExt cx="194886" cy="1767012"/>
            </a:xfrm>
          </p:grpSpPr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67AE4EF9-79A5-4519-9F32-478D8A213782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66" name="Ellipse 165">
                  <a:extLst>
                    <a:ext uri="{FF2B5EF4-FFF2-40B4-BE49-F238E27FC236}">
                      <a16:creationId xmlns:a16="http://schemas.microsoft.com/office/drawing/2014/main" id="{BE12E1CB-B1C6-4920-AE65-EB61F6E163DA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Ellipse 166">
                  <a:extLst>
                    <a:ext uri="{FF2B5EF4-FFF2-40B4-BE49-F238E27FC236}">
                      <a16:creationId xmlns:a16="http://schemas.microsoft.com/office/drawing/2014/main" id="{71F5442F-7E61-4F43-996D-C2A4BD9F7B9D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uppieren 153">
                <a:extLst>
                  <a:ext uri="{FF2B5EF4-FFF2-40B4-BE49-F238E27FC236}">
                    <a16:creationId xmlns:a16="http://schemas.microsoft.com/office/drawing/2014/main" id="{ECFEE4CA-5024-49D4-887B-193A2E8A1943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64" name="Ellipse 163">
                  <a:extLst>
                    <a:ext uri="{FF2B5EF4-FFF2-40B4-BE49-F238E27FC236}">
                      <a16:creationId xmlns:a16="http://schemas.microsoft.com/office/drawing/2014/main" id="{7F86A77D-25FD-4E76-97F9-BD625F0038E1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Ellipse 164">
                  <a:extLst>
                    <a:ext uri="{FF2B5EF4-FFF2-40B4-BE49-F238E27FC236}">
                      <a16:creationId xmlns:a16="http://schemas.microsoft.com/office/drawing/2014/main" id="{21C2E068-5DF6-4D59-A18E-C356043495CB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5" name="Gruppieren 154">
                <a:extLst>
                  <a:ext uri="{FF2B5EF4-FFF2-40B4-BE49-F238E27FC236}">
                    <a16:creationId xmlns:a16="http://schemas.microsoft.com/office/drawing/2014/main" id="{C22F7192-F858-4561-B70E-4A3C30D95D7E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62" name="Ellipse 161">
                  <a:extLst>
                    <a:ext uri="{FF2B5EF4-FFF2-40B4-BE49-F238E27FC236}">
                      <a16:creationId xmlns:a16="http://schemas.microsoft.com/office/drawing/2014/main" id="{DD2FFC9C-25B1-4894-B2DF-EA8BC470978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Ellipse 162">
                  <a:extLst>
                    <a:ext uri="{FF2B5EF4-FFF2-40B4-BE49-F238E27FC236}">
                      <a16:creationId xmlns:a16="http://schemas.microsoft.com/office/drawing/2014/main" id="{8361385F-517D-4635-84BF-5B9368E902B9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E403354F-4EBC-42E2-9FB0-C06ECFF27CBD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60" name="Ellipse 159">
                  <a:extLst>
                    <a:ext uri="{FF2B5EF4-FFF2-40B4-BE49-F238E27FC236}">
                      <a16:creationId xmlns:a16="http://schemas.microsoft.com/office/drawing/2014/main" id="{7418FCE1-D4A8-4BDA-9A64-28B3AC6FF7D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Ellipse 160">
                  <a:extLst>
                    <a:ext uri="{FF2B5EF4-FFF2-40B4-BE49-F238E27FC236}">
                      <a16:creationId xmlns:a16="http://schemas.microsoft.com/office/drawing/2014/main" id="{3B9A5948-D20C-42D0-BB15-844BCB30FB45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uppieren 156">
                <a:extLst>
                  <a:ext uri="{FF2B5EF4-FFF2-40B4-BE49-F238E27FC236}">
                    <a16:creationId xmlns:a16="http://schemas.microsoft.com/office/drawing/2014/main" id="{0C289099-8959-4F53-8634-9EFC8BD84F02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22CEB437-03AC-465B-ABBF-6559E72E269C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Ellipse 158">
                  <a:extLst>
                    <a:ext uri="{FF2B5EF4-FFF2-40B4-BE49-F238E27FC236}">
                      <a16:creationId xmlns:a16="http://schemas.microsoft.com/office/drawing/2014/main" id="{56EB12DA-2AC1-4702-9B97-D39ECDF0389A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A09DA663-EF75-4DE2-9AE5-322D815E3744}"/>
                </a:ext>
              </a:extLst>
            </p:cNvPr>
            <p:cNvGrpSpPr/>
            <p:nvPr/>
          </p:nvGrpSpPr>
          <p:grpSpPr>
            <a:xfrm>
              <a:off x="1213103" y="2486978"/>
              <a:ext cx="144000" cy="1692000"/>
              <a:chOff x="4791971" y="4322514"/>
              <a:chExt cx="194886" cy="1767012"/>
            </a:xfrm>
          </p:grpSpPr>
          <p:grpSp>
            <p:nvGrpSpPr>
              <p:cNvPr id="201" name="Gruppieren 200">
                <a:extLst>
                  <a:ext uri="{FF2B5EF4-FFF2-40B4-BE49-F238E27FC236}">
                    <a16:creationId xmlns:a16="http://schemas.microsoft.com/office/drawing/2014/main" id="{983F1A28-0BA5-4EC6-B444-9E2A7B9BC980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886BA936-F8F5-4F5F-A84F-A39B18813760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147F661C-ED21-40F8-8ECB-0BB5201868CC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uppieren 201">
                <a:extLst>
                  <a:ext uri="{FF2B5EF4-FFF2-40B4-BE49-F238E27FC236}">
                    <a16:creationId xmlns:a16="http://schemas.microsoft.com/office/drawing/2014/main" id="{A85CEC35-FBC3-446F-9756-6BAA503EE3DC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12" name="Ellipse 211">
                  <a:extLst>
                    <a:ext uri="{FF2B5EF4-FFF2-40B4-BE49-F238E27FC236}">
                      <a16:creationId xmlns:a16="http://schemas.microsoft.com/office/drawing/2014/main" id="{656FC7EB-82FD-4615-902F-D98B94EE9246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E5F66D8-12E2-45ED-B2BE-D0969CB8A46C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A3CBC33D-151D-41ED-A8DF-88D245670BF4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10" name="Ellipse 209">
                  <a:extLst>
                    <a:ext uri="{FF2B5EF4-FFF2-40B4-BE49-F238E27FC236}">
                      <a16:creationId xmlns:a16="http://schemas.microsoft.com/office/drawing/2014/main" id="{F4BF33D7-8B8A-46CC-B698-2F44E165AEF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Ellipse 210">
                  <a:extLst>
                    <a:ext uri="{FF2B5EF4-FFF2-40B4-BE49-F238E27FC236}">
                      <a16:creationId xmlns:a16="http://schemas.microsoft.com/office/drawing/2014/main" id="{B73A4926-FA2D-43BB-8CC5-0C38AC2E27C1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uppieren 203">
                <a:extLst>
                  <a:ext uri="{FF2B5EF4-FFF2-40B4-BE49-F238E27FC236}">
                    <a16:creationId xmlns:a16="http://schemas.microsoft.com/office/drawing/2014/main" id="{AA7EFA5D-8182-4D6A-931D-1D86FDD93DD0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08" name="Ellipse 207">
                  <a:extLst>
                    <a:ext uri="{FF2B5EF4-FFF2-40B4-BE49-F238E27FC236}">
                      <a16:creationId xmlns:a16="http://schemas.microsoft.com/office/drawing/2014/main" id="{1B306B2F-52EC-4262-AC27-385AE9462DA0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Ellipse 208">
                  <a:extLst>
                    <a:ext uri="{FF2B5EF4-FFF2-40B4-BE49-F238E27FC236}">
                      <a16:creationId xmlns:a16="http://schemas.microsoft.com/office/drawing/2014/main" id="{F4C40E28-2B9E-4AA3-8EC5-B54D6582F0E6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830BED00-2AC7-4557-9907-58D5C10ECBBD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06" name="Ellipse 205">
                  <a:extLst>
                    <a:ext uri="{FF2B5EF4-FFF2-40B4-BE49-F238E27FC236}">
                      <a16:creationId xmlns:a16="http://schemas.microsoft.com/office/drawing/2014/main" id="{9A2279C0-94BD-49B0-97F0-37B58CE62061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60759D6D-4359-4198-9CE5-16268FF22FE4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774566FF-9843-46ED-9F8E-2D7ADE944CFB}"/>
                </a:ext>
              </a:extLst>
            </p:cNvPr>
            <p:cNvGrpSpPr/>
            <p:nvPr/>
          </p:nvGrpSpPr>
          <p:grpSpPr>
            <a:xfrm>
              <a:off x="938704" y="2537687"/>
              <a:ext cx="144000" cy="1692000"/>
              <a:chOff x="4791971" y="4322514"/>
              <a:chExt cx="194886" cy="1767012"/>
            </a:xfrm>
          </p:grpSpPr>
          <p:grpSp>
            <p:nvGrpSpPr>
              <p:cNvPr id="169" name="Gruppieren 168">
                <a:extLst>
                  <a:ext uri="{FF2B5EF4-FFF2-40B4-BE49-F238E27FC236}">
                    <a16:creationId xmlns:a16="http://schemas.microsoft.com/office/drawing/2014/main" id="{688CFBD8-C1FB-4FBF-8C23-701D3F7747BE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82" name="Ellipse 181">
                  <a:extLst>
                    <a:ext uri="{FF2B5EF4-FFF2-40B4-BE49-F238E27FC236}">
                      <a16:creationId xmlns:a16="http://schemas.microsoft.com/office/drawing/2014/main" id="{94EDB131-77D2-458D-AF7C-8D0CA3D8CE82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Ellipse 182">
                  <a:extLst>
                    <a:ext uri="{FF2B5EF4-FFF2-40B4-BE49-F238E27FC236}">
                      <a16:creationId xmlns:a16="http://schemas.microsoft.com/office/drawing/2014/main" id="{99789239-CE91-465E-9705-AA9D393D7F18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CB24D6FA-4734-4703-A7A3-BDA4BCE5CDE2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80" name="Ellipse 179">
                  <a:extLst>
                    <a:ext uri="{FF2B5EF4-FFF2-40B4-BE49-F238E27FC236}">
                      <a16:creationId xmlns:a16="http://schemas.microsoft.com/office/drawing/2014/main" id="{34BAEAE9-DB04-42D5-99FA-2BAB40234989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Ellipse 180">
                  <a:extLst>
                    <a:ext uri="{FF2B5EF4-FFF2-40B4-BE49-F238E27FC236}">
                      <a16:creationId xmlns:a16="http://schemas.microsoft.com/office/drawing/2014/main" id="{72C04080-203E-4F04-A6B7-436E92A83F92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1" name="Gruppieren 170">
                <a:extLst>
                  <a:ext uri="{FF2B5EF4-FFF2-40B4-BE49-F238E27FC236}">
                    <a16:creationId xmlns:a16="http://schemas.microsoft.com/office/drawing/2014/main" id="{1C091B46-B6FA-4012-8ECA-F8CCD3CB3671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78" name="Ellipse 177">
                  <a:extLst>
                    <a:ext uri="{FF2B5EF4-FFF2-40B4-BE49-F238E27FC236}">
                      <a16:creationId xmlns:a16="http://schemas.microsoft.com/office/drawing/2014/main" id="{0612163C-3B33-48EA-AE9A-B51F8773FEC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Ellipse 178">
                  <a:extLst>
                    <a:ext uri="{FF2B5EF4-FFF2-40B4-BE49-F238E27FC236}">
                      <a16:creationId xmlns:a16="http://schemas.microsoft.com/office/drawing/2014/main" id="{B9A24BC1-CFAD-4209-B506-7236E80CAC8A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2" name="Gruppieren 171">
                <a:extLst>
                  <a:ext uri="{FF2B5EF4-FFF2-40B4-BE49-F238E27FC236}">
                    <a16:creationId xmlns:a16="http://schemas.microsoft.com/office/drawing/2014/main" id="{4EEB8058-809D-4624-97FF-00B17ECEF72B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76" name="Ellipse 175">
                  <a:extLst>
                    <a:ext uri="{FF2B5EF4-FFF2-40B4-BE49-F238E27FC236}">
                      <a16:creationId xmlns:a16="http://schemas.microsoft.com/office/drawing/2014/main" id="{48C6991E-1F54-49CB-B6E7-A6E2D852AADF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Ellipse 176">
                  <a:extLst>
                    <a:ext uri="{FF2B5EF4-FFF2-40B4-BE49-F238E27FC236}">
                      <a16:creationId xmlns:a16="http://schemas.microsoft.com/office/drawing/2014/main" id="{EC15688E-9B24-483B-9837-C991D4707A67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uppieren 172">
                <a:extLst>
                  <a:ext uri="{FF2B5EF4-FFF2-40B4-BE49-F238E27FC236}">
                    <a16:creationId xmlns:a16="http://schemas.microsoft.com/office/drawing/2014/main" id="{2AD64A4A-32CB-4AAB-B1B7-0CB39D006F3D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74" name="Ellipse 173">
                  <a:extLst>
                    <a:ext uri="{FF2B5EF4-FFF2-40B4-BE49-F238E27FC236}">
                      <a16:creationId xmlns:a16="http://schemas.microsoft.com/office/drawing/2014/main" id="{C6B16D43-8230-4657-8906-43D9639C09DB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Ellipse 174">
                  <a:extLst>
                    <a:ext uri="{FF2B5EF4-FFF2-40B4-BE49-F238E27FC236}">
                      <a16:creationId xmlns:a16="http://schemas.microsoft.com/office/drawing/2014/main" id="{B3B33041-3982-4DAD-BFD5-F25AD6211335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F4AF884C-90E7-4AFB-B06B-2C20196BF39F}"/>
                </a:ext>
              </a:extLst>
            </p:cNvPr>
            <p:cNvGrpSpPr/>
            <p:nvPr/>
          </p:nvGrpSpPr>
          <p:grpSpPr>
            <a:xfrm>
              <a:off x="1079437" y="2518322"/>
              <a:ext cx="144000" cy="1692000"/>
              <a:chOff x="4791971" y="4322514"/>
              <a:chExt cx="194886" cy="1767012"/>
            </a:xfrm>
          </p:grpSpPr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F14E2813-771D-4E9F-BF84-7E2767983FC0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0BC97CEB-1D7D-41DF-8057-5D334309B48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AEACDCB1-CFA8-4FE2-ABFE-A837FBC1BFCF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uppieren 185">
                <a:extLst>
                  <a:ext uri="{FF2B5EF4-FFF2-40B4-BE49-F238E27FC236}">
                    <a16:creationId xmlns:a16="http://schemas.microsoft.com/office/drawing/2014/main" id="{F0CCF1CD-BDFB-4C21-89C4-F64646B7E818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96" name="Ellipse 195">
                  <a:extLst>
                    <a:ext uri="{FF2B5EF4-FFF2-40B4-BE49-F238E27FC236}">
                      <a16:creationId xmlns:a16="http://schemas.microsoft.com/office/drawing/2014/main" id="{9558C5C1-330D-4A2A-A322-559D4F3A5D5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Ellipse 196">
                  <a:extLst>
                    <a:ext uri="{FF2B5EF4-FFF2-40B4-BE49-F238E27FC236}">
                      <a16:creationId xmlns:a16="http://schemas.microsoft.com/office/drawing/2014/main" id="{0EDC0523-255C-43D6-8212-C5F644F4DB66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uppieren 186">
                <a:extLst>
                  <a:ext uri="{FF2B5EF4-FFF2-40B4-BE49-F238E27FC236}">
                    <a16:creationId xmlns:a16="http://schemas.microsoft.com/office/drawing/2014/main" id="{3C8A5847-0D50-436F-A7B2-08E996B1B805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94" name="Ellipse 193">
                  <a:extLst>
                    <a:ext uri="{FF2B5EF4-FFF2-40B4-BE49-F238E27FC236}">
                      <a16:creationId xmlns:a16="http://schemas.microsoft.com/office/drawing/2014/main" id="{D55D22FC-5ACD-4C13-9FEF-6582B26BED47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6D2D4173-A48F-4575-9B0E-646CBEA6F37E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uppieren 187">
                <a:extLst>
                  <a:ext uri="{FF2B5EF4-FFF2-40B4-BE49-F238E27FC236}">
                    <a16:creationId xmlns:a16="http://schemas.microsoft.com/office/drawing/2014/main" id="{81A7497F-24D9-4064-962D-46CDFA669F8C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0291FC12-719E-4370-9F37-D436D717696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Ellipse 192">
                  <a:extLst>
                    <a:ext uri="{FF2B5EF4-FFF2-40B4-BE49-F238E27FC236}">
                      <a16:creationId xmlns:a16="http://schemas.microsoft.com/office/drawing/2014/main" id="{CFBF55B9-82B0-4CA7-9C46-BE2F4DD81856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9429521D-44FB-4D2D-AC9E-CEF7F45CC07B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190" name="Ellipse 189">
                  <a:extLst>
                    <a:ext uri="{FF2B5EF4-FFF2-40B4-BE49-F238E27FC236}">
                      <a16:creationId xmlns:a16="http://schemas.microsoft.com/office/drawing/2014/main" id="{B2318BDD-10B4-419E-94F9-7B3D4F47888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B981D040-A318-4651-9A2D-35D4FDED472E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1CB33464-F320-4F27-8AE1-A8C098F0EE20}"/>
                </a:ext>
              </a:extLst>
            </p:cNvPr>
            <p:cNvGrpSpPr/>
            <p:nvPr/>
          </p:nvGrpSpPr>
          <p:grpSpPr>
            <a:xfrm>
              <a:off x="1326623" y="4036996"/>
              <a:ext cx="144000" cy="1692000"/>
              <a:chOff x="4791971" y="4322514"/>
              <a:chExt cx="194886" cy="1767012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B0477C69-61C8-491F-9520-E104CE4CD901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46" name="Ellipse 245">
                  <a:extLst>
                    <a:ext uri="{FF2B5EF4-FFF2-40B4-BE49-F238E27FC236}">
                      <a16:creationId xmlns:a16="http://schemas.microsoft.com/office/drawing/2014/main" id="{173DD582-68CA-4DAF-92C9-2FC3026EEEB5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Ellipse 246">
                  <a:extLst>
                    <a:ext uri="{FF2B5EF4-FFF2-40B4-BE49-F238E27FC236}">
                      <a16:creationId xmlns:a16="http://schemas.microsoft.com/office/drawing/2014/main" id="{5DCEFA5E-AFAA-4BBE-9754-57BDB765F2D1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uppieren 233">
                <a:extLst>
                  <a:ext uri="{FF2B5EF4-FFF2-40B4-BE49-F238E27FC236}">
                    <a16:creationId xmlns:a16="http://schemas.microsoft.com/office/drawing/2014/main" id="{8496B7EB-CB09-4ABD-80D3-965E84195F43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44" name="Ellipse 243">
                  <a:extLst>
                    <a:ext uri="{FF2B5EF4-FFF2-40B4-BE49-F238E27FC236}">
                      <a16:creationId xmlns:a16="http://schemas.microsoft.com/office/drawing/2014/main" id="{BA797733-536D-4C91-A071-2CA22B85A019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Ellipse 244">
                  <a:extLst>
                    <a:ext uri="{FF2B5EF4-FFF2-40B4-BE49-F238E27FC236}">
                      <a16:creationId xmlns:a16="http://schemas.microsoft.com/office/drawing/2014/main" id="{C551AAAC-1981-4EDD-B4D6-99A31B289A7C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F6F472B-2B7D-41C0-8700-92FDD81CBDA2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42" name="Ellipse 241">
                  <a:extLst>
                    <a:ext uri="{FF2B5EF4-FFF2-40B4-BE49-F238E27FC236}">
                      <a16:creationId xmlns:a16="http://schemas.microsoft.com/office/drawing/2014/main" id="{D9C5980B-A04F-48A3-834C-6BAF5C76A8B5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Ellipse 242">
                  <a:extLst>
                    <a:ext uri="{FF2B5EF4-FFF2-40B4-BE49-F238E27FC236}">
                      <a16:creationId xmlns:a16="http://schemas.microsoft.com/office/drawing/2014/main" id="{2A0C6C3D-4E64-4168-ADC4-2558F62F7198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6" name="Gruppieren 235">
                <a:extLst>
                  <a:ext uri="{FF2B5EF4-FFF2-40B4-BE49-F238E27FC236}">
                    <a16:creationId xmlns:a16="http://schemas.microsoft.com/office/drawing/2014/main" id="{B7A4E842-47EC-41F3-ACDA-DE93633A308D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40" name="Ellipse 239">
                  <a:extLst>
                    <a:ext uri="{FF2B5EF4-FFF2-40B4-BE49-F238E27FC236}">
                      <a16:creationId xmlns:a16="http://schemas.microsoft.com/office/drawing/2014/main" id="{A80B5D26-7E58-4F05-AF5B-13CA74269991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Ellipse 240">
                  <a:extLst>
                    <a:ext uri="{FF2B5EF4-FFF2-40B4-BE49-F238E27FC236}">
                      <a16:creationId xmlns:a16="http://schemas.microsoft.com/office/drawing/2014/main" id="{C4AB6944-762F-448F-A01F-9F1CABEB6B71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7" name="Gruppieren 236">
                <a:extLst>
                  <a:ext uri="{FF2B5EF4-FFF2-40B4-BE49-F238E27FC236}">
                    <a16:creationId xmlns:a16="http://schemas.microsoft.com/office/drawing/2014/main" id="{83FA0B4E-CE5C-4A4E-8917-F34F6256F3B8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D331AD29-47C1-403B-8783-176A12BB0EC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650C14E5-3538-40A6-BF5A-25DE9CDA9876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8" name="Gruppieren 247">
              <a:extLst>
                <a:ext uri="{FF2B5EF4-FFF2-40B4-BE49-F238E27FC236}">
                  <a16:creationId xmlns:a16="http://schemas.microsoft.com/office/drawing/2014/main" id="{CB6ED44A-14AD-480B-B5FC-2EC5B5E14C48}"/>
                </a:ext>
              </a:extLst>
            </p:cNvPr>
            <p:cNvGrpSpPr/>
            <p:nvPr/>
          </p:nvGrpSpPr>
          <p:grpSpPr>
            <a:xfrm>
              <a:off x="685336" y="4087457"/>
              <a:ext cx="144000" cy="1692000"/>
              <a:chOff x="4791971" y="4322514"/>
              <a:chExt cx="194886" cy="1767012"/>
            </a:xfrm>
          </p:grpSpPr>
          <p:grpSp>
            <p:nvGrpSpPr>
              <p:cNvPr id="249" name="Gruppieren 248">
                <a:extLst>
                  <a:ext uri="{FF2B5EF4-FFF2-40B4-BE49-F238E27FC236}">
                    <a16:creationId xmlns:a16="http://schemas.microsoft.com/office/drawing/2014/main" id="{E9A0286E-6ABD-4C0E-9D10-880519C9B328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62" name="Ellipse 261">
                  <a:extLst>
                    <a:ext uri="{FF2B5EF4-FFF2-40B4-BE49-F238E27FC236}">
                      <a16:creationId xmlns:a16="http://schemas.microsoft.com/office/drawing/2014/main" id="{8A128EC6-962D-4326-9713-2B136A0393D6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Ellipse 262">
                  <a:extLst>
                    <a:ext uri="{FF2B5EF4-FFF2-40B4-BE49-F238E27FC236}">
                      <a16:creationId xmlns:a16="http://schemas.microsoft.com/office/drawing/2014/main" id="{2865F358-49B3-49EF-9D5A-CC48BF8F674A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0" name="Gruppieren 249">
                <a:extLst>
                  <a:ext uri="{FF2B5EF4-FFF2-40B4-BE49-F238E27FC236}">
                    <a16:creationId xmlns:a16="http://schemas.microsoft.com/office/drawing/2014/main" id="{E2D4377D-E647-4BDE-BE2D-985D943B0AFB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60" name="Ellipse 259">
                  <a:extLst>
                    <a:ext uri="{FF2B5EF4-FFF2-40B4-BE49-F238E27FC236}">
                      <a16:creationId xmlns:a16="http://schemas.microsoft.com/office/drawing/2014/main" id="{D6A23240-8ABE-4C97-963A-E70785FDA38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Ellipse 260">
                  <a:extLst>
                    <a:ext uri="{FF2B5EF4-FFF2-40B4-BE49-F238E27FC236}">
                      <a16:creationId xmlns:a16="http://schemas.microsoft.com/office/drawing/2014/main" id="{BF60C758-87DB-479F-8E28-CC5284483EF0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1" name="Gruppieren 250">
                <a:extLst>
                  <a:ext uri="{FF2B5EF4-FFF2-40B4-BE49-F238E27FC236}">
                    <a16:creationId xmlns:a16="http://schemas.microsoft.com/office/drawing/2014/main" id="{D7A88FCB-D896-4ACF-B337-9ACAAC4E2959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58" name="Ellipse 257">
                  <a:extLst>
                    <a:ext uri="{FF2B5EF4-FFF2-40B4-BE49-F238E27FC236}">
                      <a16:creationId xmlns:a16="http://schemas.microsoft.com/office/drawing/2014/main" id="{13F8F69E-5260-4C4E-BEE8-C39699835E72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Ellipse 258">
                  <a:extLst>
                    <a:ext uri="{FF2B5EF4-FFF2-40B4-BE49-F238E27FC236}">
                      <a16:creationId xmlns:a16="http://schemas.microsoft.com/office/drawing/2014/main" id="{9CD9B73A-292D-4D88-AF87-3F76142D1EAC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2" name="Gruppieren 251">
                <a:extLst>
                  <a:ext uri="{FF2B5EF4-FFF2-40B4-BE49-F238E27FC236}">
                    <a16:creationId xmlns:a16="http://schemas.microsoft.com/office/drawing/2014/main" id="{7ABAD24B-4C96-404A-8F58-088726209155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56" name="Ellipse 255">
                  <a:extLst>
                    <a:ext uri="{FF2B5EF4-FFF2-40B4-BE49-F238E27FC236}">
                      <a16:creationId xmlns:a16="http://schemas.microsoft.com/office/drawing/2014/main" id="{1E152889-4965-4050-AC42-F04A079F6045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Ellipse 256">
                  <a:extLst>
                    <a:ext uri="{FF2B5EF4-FFF2-40B4-BE49-F238E27FC236}">
                      <a16:creationId xmlns:a16="http://schemas.microsoft.com/office/drawing/2014/main" id="{9D233405-FF04-499E-969F-9B6D2D5B185E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3" name="Gruppieren 252">
                <a:extLst>
                  <a:ext uri="{FF2B5EF4-FFF2-40B4-BE49-F238E27FC236}">
                    <a16:creationId xmlns:a16="http://schemas.microsoft.com/office/drawing/2014/main" id="{F77029AF-4D82-4099-A443-B331DA60B0D2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54" name="Ellipse 253">
                  <a:extLst>
                    <a:ext uri="{FF2B5EF4-FFF2-40B4-BE49-F238E27FC236}">
                      <a16:creationId xmlns:a16="http://schemas.microsoft.com/office/drawing/2014/main" id="{04922168-F28A-4EF8-83F7-2A817470E155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Ellipse 254">
                  <a:extLst>
                    <a:ext uri="{FF2B5EF4-FFF2-40B4-BE49-F238E27FC236}">
                      <a16:creationId xmlns:a16="http://schemas.microsoft.com/office/drawing/2014/main" id="{6CEE55AC-E24D-46E1-A7D2-8466694D7351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0AF3B201-2A97-47B8-AF51-4669C807A7E6}"/>
                </a:ext>
              </a:extLst>
            </p:cNvPr>
            <p:cNvGrpSpPr/>
            <p:nvPr/>
          </p:nvGrpSpPr>
          <p:grpSpPr>
            <a:xfrm>
              <a:off x="819002" y="4168163"/>
              <a:ext cx="144000" cy="1692000"/>
              <a:chOff x="4791971" y="4322514"/>
              <a:chExt cx="194886" cy="1767012"/>
            </a:xfrm>
          </p:grpSpPr>
          <p:grpSp>
            <p:nvGrpSpPr>
              <p:cNvPr id="265" name="Gruppieren 264">
                <a:extLst>
                  <a:ext uri="{FF2B5EF4-FFF2-40B4-BE49-F238E27FC236}">
                    <a16:creationId xmlns:a16="http://schemas.microsoft.com/office/drawing/2014/main" id="{4BEDD675-2F53-4EA9-89A0-5F3590D13D9D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E868CBC4-6C2C-4474-922B-4B2197B46DD7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89F084DF-A45B-436F-B93C-33168118F483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6" name="Gruppieren 265">
                <a:extLst>
                  <a:ext uri="{FF2B5EF4-FFF2-40B4-BE49-F238E27FC236}">
                    <a16:creationId xmlns:a16="http://schemas.microsoft.com/office/drawing/2014/main" id="{35331E42-E320-4CB7-B609-EC73985DC602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76" name="Ellipse 275">
                  <a:extLst>
                    <a:ext uri="{FF2B5EF4-FFF2-40B4-BE49-F238E27FC236}">
                      <a16:creationId xmlns:a16="http://schemas.microsoft.com/office/drawing/2014/main" id="{E2843C4E-8F28-490D-9FF0-73FFDD4E5742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A88B507A-FEB4-41C8-8F68-AEFBC28B7395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uppieren 266">
                <a:extLst>
                  <a:ext uri="{FF2B5EF4-FFF2-40B4-BE49-F238E27FC236}">
                    <a16:creationId xmlns:a16="http://schemas.microsoft.com/office/drawing/2014/main" id="{C184BDF9-6C8B-406C-9F3C-6B332DBE8278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74" name="Ellipse 273">
                  <a:extLst>
                    <a:ext uri="{FF2B5EF4-FFF2-40B4-BE49-F238E27FC236}">
                      <a16:creationId xmlns:a16="http://schemas.microsoft.com/office/drawing/2014/main" id="{569EAB8A-135C-4A2B-9A17-667196628CEA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Ellipse 274">
                  <a:extLst>
                    <a:ext uri="{FF2B5EF4-FFF2-40B4-BE49-F238E27FC236}">
                      <a16:creationId xmlns:a16="http://schemas.microsoft.com/office/drawing/2014/main" id="{8FCA677C-58EC-471D-A4FB-B314B32C85F7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uppieren 267">
                <a:extLst>
                  <a:ext uri="{FF2B5EF4-FFF2-40B4-BE49-F238E27FC236}">
                    <a16:creationId xmlns:a16="http://schemas.microsoft.com/office/drawing/2014/main" id="{17F3CF7E-120E-4258-8665-5D63F6B92452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72" name="Ellipse 271">
                  <a:extLst>
                    <a:ext uri="{FF2B5EF4-FFF2-40B4-BE49-F238E27FC236}">
                      <a16:creationId xmlns:a16="http://schemas.microsoft.com/office/drawing/2014/main" id="{A1086B05-1F43-4E04-BD51-5F43AAA316B9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Ellipse 272">
                  <a:extLst>
                    <a:ext uri="{FF2B5EF4-FFF2-40B4-BE49-F238E27FC236}">
                      <a16:creationId xmlns:a16="http://schemas.microsoft.com/office/drawing/2014/main" id="{DB76163A-328C-45EB-B8ED-5105BF0085E3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uppieren 268">
                <a:extLst>
                  <a:ext uri="{FF2B5EF4-FFF2-40B4-BE49-F238E27FC236}">
                    <a16:creationId xmlns:a16="http://schemas.microsoft.com/office/drawing/2014/main" id="{6A43D436-A308-4BF1-AEAB-68F759C11DFB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70" name="Ellipse 269">
                  <a:extLst>
                    <a:ext uri="{FF2B5EF4-FFF2-40B4-BE49-F238E27FC236}">
                      <a16:creationId xmlns:a16="http://schemas.microsoft.com/office/drawing/2014/main" id="{514DCE02-4CF5-4896-8E36-CB9C55FA3C97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Ellipse 270">
                  <a:extLst>
                    <a:ext uri="{FF2B5EF4-FFF2-40B4-BE49-F238E27FC236}">
                      <a16:creationId xmlns:a16="http://schemas.microsoft.com/office/drawing/2014/main" id="{B4A00EA0-01E1-47D3-AC59-7C31CFF6B4E3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0" name="Gruppieren 279">
              <a:extLst>
                <a:ext uri="{FF2B5EF4-FFF2-40B4-BE49-F238E27FC236}">
                  <a16:creationId xmlns:a16="http://schemas.microsoft.com/office/drawing/2014/main" id="{1E033F94-5CA1-41CE-8156-FB0A4FFAA82F}"/>
                </a:ext>
              </a:extLst>
            </p:cNvPr>
            <p:cNvGrpSpPr/>
            <p:nvPr/>
          </p:nvGrpSpPr>
          <p:grpSpPr>
            <a:xfrm>
              <a:off x="1226296" y="4151661"/>
              <a:ext cx="144000" cy="1692000"/>
              <a:chOff x="4791971" y="4322514"/>
              <a:chExt cx="194886" cy="1767012"/>
            </a:xfrm>
          </p:grpSpPr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099C4617-3AE5-40E6-AB2C-D7028CD9A4C0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3D832B1A-5129-4748-AA6C-CA4E9CAFCFF0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Ellipse 294">
                  <a:extLst>
                    <a:ext uri="{FF2B5EF4-FFF2-40B4-BE49-F238E27FC236}">
                      <a16:creationId xmlns:a16="http://schemas.microsoft.com/office/drawing/2014/main" id="{8F3A8CE5-7BFA-4D65-8F29-B6D16DF9765F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CA2362E8-3ADE-4F2E-80A1-1543AF251FF1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53A95A70-FAF9-4759-AB30-7BCB8B6A340A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B24A093-631D-4F15-A345-5201C1218FCE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3" name="Gruppieren 282">
                <a:extLst>
                  <a:ext uri="{FF2B5EF4-FFF2-40B4-BE49-F238E27FC236}">
                    <a16:creationId xmlns:a16="http://schemas.microsoft.com/office/drawing/2014/main" id="{9F8F4C9B-A706-4370-97B6-FC1F24B2334D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9B2B9095-2287-4C4A-BD4C-905A52A8B54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AA618104-2BD2-4D7A-A12D-478CAC597D19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44800A3C-308E-4AF0-9837-85F32111469B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1F2126C0-DE88-4A40-B69E-76CA39E1FA48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D224CAE5-2115-4E50-A450-6711E407F657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uppieren 284">
                <a:extLst>
                  <a:ext uri="{FF2B5EF4-FFF2-40B4-BE49-F238E27FC236}">
                    <a16:creationId xmlns:a16="http://schemas.microsoft.com/office/drawing/2014/main" id="{D8FDD820-B87C-406F-A590-24F6724A106E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286" name="Ellipse 285">
                  <a:extLst>
                    <a:ext uri="{FF2B5EF4-FFF2-40B4-BE49-F238E27FC236}">
                      <a16:creationId xmlns:a16="http://schemas.microsoft.com/office/drawing/2014/main" id="{447975B1-D128-4DDB-B7E8-6EAE7ADBFC1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Ellipse 286">
                  <a:extLst>
                    <a:ext uri="{FF2B5EF4-FFF2-40B4-BE49-F238E27FC236}">
                      <a16:creationId xmlns:a16="http://schemas.microsoft.com/office/drawing/2014/main" id="{A0B1BBA1-FFFE-49EB-BFFB-6BDA15870C9A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6" name="Gruppieren 295">
              <a:extLst>
                <a:ext uri="{FF2B5EF4-FFF2-40B4-BE49-F238E27FC236}">
                  <a16:creationId xmlns:a16="http://schemas.microsoft.com/office/drawing/2014/main" id="{679B8AE2-F950-49D6-BF9B-ED54ECFDBF2B}"/>
                </a:ext>
              </a:extLst>
            </p:cNvPr>
            <p:cNvGrpSpPr/>
            <p:nvPr/>
          </p:nvGrpSpPr>
          <p:grpSpPr>
            <a:xfrm>
              <a:off x="951897" y="4202370"/>
              <a:ext cx="144000" cy="1692000"/>
              <a:chOff x="4791971" y="4322514"/>
              <a:chExt cx="194886" cy="1767012"/>
            </a:xfrm>
          </p:grpSpPr>
          <p:grpSp>
            <p:nvGrpSpPr>
              <p:cNvPr id="297" name="Gruppieren 296">
                <a:extLst>
                  <a:ext uri="{FF2B5EF4-FFF2-40B4-BE49-F238E27FC236}">
                    <a16:creationId xmlns:a16="http://schemas.microsoft.com/office/drawing/2014/main" id="{D8114DCB-B4B3-454E-9045-C2C2E13AABA7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310" name="Ellipse 309">
                  <a:extLst>
                    <a:ext uri="{FF2B5EF4-FFF2-40B4-BE49-F238E27FC236}">
                      <a16:creationId xmlns:a16="http://schemas.microsoft.com/office/drawing/2014/main" id="{96B58271-02CA-4D94-9D2B-1CAAD927F450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Ellipse 310">
                  <a:extLst>
                    <a:ext uri="{FF2B5EF4-FFF2-40B4-BE49-F238E27FC236}">
                      <a16:creationId xmlns:a16="http://schemas.microsoft.com/office/drawing/2014/main" id="{B77E0DAC-C223-4758-AAAD-E63B88DEBD3B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uppieren 297">
                <a:extLst>
                  <a:ext uri="{FF2B5EF4-FFF2-40B4-BE49-F238E27FC236}">
                    <a16:creationId xmlns:a16="http://schemas.microsoft.com/office/drawing/2014/main" id="{F0EBEA2E-D7A4-4F20-8D43-86C2AE7187EE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9F6232BD-5216-4621-A9E9-58114B1A1A77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84F95278-D818-4B42-B45E-FD9DF78A59AD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2522BF2F-D818-47B2-8840-70BDF104F4DF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6ABA3901-7AEE-40B4-BAA1-EF13272AE4CC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E3E92F0B-3F0E-4C26-8FDB-5AE78497FDF3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uppieren 299">
                <a:extLst>
                  <a:ext uri="{FF2B5EF4-FFF2-40B4-BE49-F238E27FC236}">
                    <a16:creationId xmlns:a16="http://schemas.microsoft.com/office/drawing/2014/main" id="{27A9E9D4-2AB7-4E6D-AB92-4866C74C0005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304" name="Ellipse 303">
                  <a:extLst>
                    <a:ext uri="{FF2B5EF4-FFF2-40B4-BE49-F238E27FC236}">
                      <a16:creationId xmlns:a16="http://schemas.microsoft.com/office/drawing/2014/main" id="{F74F82B0-C7F0-441E-934B-5AA59691270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181A2218-A609-4436-9D6E-BF244588D53C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uppieren 300">
                <a:extLst>
                  <a:ext uri="{FF2B5EF4-FFF2-40B4-BE49-F238E27FC236}">
                    <a16:creationId xmlns:a16="http://schemas.microsoft.com/office/drawing/2014/main" id="{78437178-C064-42A6-AC0B-F261E19BEAAF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302" name="Ellipse 301">
                  <a:extLst>
                    <a:ext uri="{FF2B5EF4-FFF2-40B4-BE49-F238E27FC236}">
                      <a16:creationId xmlns:a16="http://schemas.microsoft.com/office/drawing/2014/main" id="{54D9D76A-155D-4511-B921-CEC7CD4B7DD5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Ellipse 302">
                  <a:extLst>
                    <a:ext uri="{FF2B5EF4-FFF2-40B4-BE49-F238E27FC236}">
                      <a16:creationId xmlns:a16="http://schemas.microsoft.com/office/drawing/2014/main" id="{EE1902D3-C7EF-420B-B163-82A048C125B7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C003FFFE-BA32-496C-87FD-FB284A10A792}"/>
                </a:ext>
              </a:extLst>
            </p:cNvPr>
            <p:cNvGrpSpPr/>
            <p:nvPr/>
          </p:nvGrpSpPr>
          <p:grpSpPr>
            <a:xfrm>
              <a:off x="1092630" y="4183005"/>
              <a:ext cx="144000" cy="1692000"/>
              <a:chOff x="4791971" y="4322514"/>
              <a:chExt cx="194886" cy="1767012"/>
            </a:xfrm>
          </p:grpSpPr>
          <p:grpSp>
            <p:nvGrpSpPr>
              <p:cNvPr id="313" name="Gruppieren 312">
                <a:extLst>
                  <a:ext uri="{FF2B5EF4-FFF2-40B4-BE49-F238E27FC236}">
                    <a16:creationId xmlns:a16="http://schemas.microsoft.com/office/drawing/2014/main" id="{B31AAED0-7569-4684-84F5-9C0D0C54BA19}"/>
                  </a:ext>
                </a:extLst>
              </p:cNvPr>
              <p:cNvGrpSpPr/>
              <p:nvPr/>
            </p:nvGrpSpPr>
            <p:grpSpPr>
              <a:xfrm>
                <a:off x="4791971" y="4322514"/>
                <a:ext cx="194886" cy="345412"/>
                <a:chOff x="4791971" y="4322514"/>
                <a:chExt cx="194886" cy="345412"/>
              </a:xfrm>
            </p:grpSpPr>
            <p:sp>
              <p:nvSpPr>
                <p:cNvPr id="326" name="Ellipse 325">
                  <a:extLst>
                    <a:ext uri="{FF2B5EF4-FFF2-40B4-BE49-F238E27FC236}">
                      <a16:creationId xmlns:a16="http://schemas.microsoft.com/office/drawing/2014/main" id="{7BCC6AC2-20DA-46AD-B182-CBCE80BFA31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A8691129-8C9C-4319-BA61-AD45B6583535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uppieren 313">
                <a:extLst>
                  <a:ext uri="{FF2B5EF4-FFF2-40B4-BE49-F238E27FC236}">
                    <a16:creationId xmlns:a16="http://schemas.microsoft.com/office/drawing/2014/main" id="{753E5572-B72C-4EB8-B7A0-8F73BB4F554C}"/>
                  </a:ext>
                </a:extLst>
              </p:cNvPr>
              <p:cNvGrpSpPr/>
              <p:nvPr/>
            </p:nvGrpSpPr>
            <p:grpSpPr>
              <a:xfrm>
                <a:off x="4791971" y="4687902"/>
                <a:ext cx="194886" cy="345412"/>
                <a:chOff x="4791971" y="4322514"/>
                <a:chExt cx="194886" cy="345412"/>
              </a:xfrm>
            </p:grpSpPr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BDD4B970-E653-496B-9B41-FDD956BD6D28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Ellipse 324">
                  <a:extLst>
                    <a:ext uri="{FF2B5EF4-FFF2-40B4-BE49-F238E27FC236}">
                      <a16:creationId xmlns:a16="http://schemas.microsoft.com/office/drawing/2014/main" id="{1CEBEA34-3E2C-42D5-BCA3-E820224C9A54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uppieren 314">
                <a:extLst>
                  <a:ext uri="{FF2B5EF4-FFF2-40B4-BE49-F238E27FC236}">
                    <a16:creationId xmlns:a16="http://schemas.microsoft.com/office/drawing/2014/main" id="{6F7C8208-AC06-40A7-961C-CE623E863F10}"/>
                  </a:ext>
                </a:extLst>
              </p:cNvPr>
              <p:cNvGrpSpPr/>
              <p:nvPr/>
            </p:nvGrpSpPr>
            <p:grpSpPr>
              <a:xfrm>
                <a:off x="4791971" y="5033314"/>
                <a:ext cx="194886" cy="345412"/>
                <a:chOff x="4791971" y="4322514"/>
                <a:chExt cx="194886" cy="345412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E897F285-4726-42F3-ADB3-B440C0B4405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9377A303-2B0C-456B-8193-56543DE1A02C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6" name="Gruppieren 315">
                <a:extLst>
                  <a:ext uri="{FF2B5EF4-FFF2-40B4-BE49-F238E27FC236}">
                    <a16:creationId xmlns:a16="http://schemas.microsoft.com/office/drawing/2014/main" id="{0A74F933-78CD-4CEB-A034-9E6EAF593DDC}"/>
                  </a:ext>
                </a:extLst>
              </p:cNvPr>
              <p:cNvGrpSpPr/>
              <p:nvPr/>
            </p:nvGrpSpPr>
            <p:grpSpPr>
              <a:xfrm>
                <a:off x="4791971" y="5398702"/>
                <a:ext cx="194886" cy="345412"/>
                <a:chOff x="4791971" y="4322514"/>
                <a:chExt cx="194886" cy="345412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8473BBE8-D7E9-4C2B-9B5A-DF9E97DF86C6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E946616C-22A2-4912-86C4-C091591B0661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uppieren 316">
                <a:extLst>
                  <a:ext uri="{FF2B5EF4-FFF2-40B4-BE49-F238E27FC236}">
                    <a16:creationId xmlns:a16="http://schemas.microsoft.com/office/drawing/2014/main" id="{33EEE6F8-D3F1-476D-B826-6C9AAB051D48}"/>
                  </a:ext>
                </a:extLst>
              </p:cNvPr>
              <p:cNvGrpSpPr/>
              <p:nvPr/>
            </p:nvGrpSpPr>
            <p:grpSpPr>
              <a:xfrm>
                <a:off x="4791971" y="5744114"/>
                <a:ext cx="194886" cy="345412"/>
                <a:chOff x="4791971" y="4322514"/>
                <a:chExt cx="194886" cy="345412"/>
              </a:xfrm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259EC5AE-1908-4701-A47E-0E27E325CA2D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solidFill>
                  <a:srgbClr val="007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Ellipse 318">
                  <a:extLst>
                    <a:ext uri="{FF2B5EF4-FFF2-40B4-BE49-F238E27FC236}">
                      <a16:creationId xmlns:a16="http://schemas.microsoft.com/office/drawing/2014/main" id="{3937274E-EB0A-4D2D-83F9-31338E73AFB9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solidFill>
                  <a:srgbClr val="00B8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2E248424-1759-4438-9C61-1EF85E83DD42}"/>
                </a:ext>
              </a:extLst>
            </p:cNvPr>
            <p:cNvGrpSpPr/>
            <p:nvPr/>
          </p:nvGrpSpPr>
          <p:grpSpPr>
            <a:xfrm>
              <a:off x="672143" y="1712226"/>
              <a:ext cx="785287" cy="826872"/>
              <a:chOff x="2075560" y="4414190"/>
              <a:chExt cx="785287" cy="826872"/>
            </a:xfrm>
          </p:grpSpPr>
          <p:grpSp>
            <p:nvGrpSpPr>
              <p:cNvPr id="330" name="Gruppieren 329">
                <a:extLst>
                  <a:ext uri="{FF2B5EF4-FFF2-40B4-BE49-F238E27FC236}">
                    <a16:creationId xmlns:a16="http://schemas.microsoft.com/office/drawing/2014/main" id="{F1FBC126-AC89-4083-92DD-08F5690B4378}"/>
                  </a:ext>
                </a:extLst>
              </p:cNvPr>
              <p:cNvGrpSpPr/>
              <p:nvPr/>
            </p:nvGrpSpPr>
            <p:grpSpPr>
              <a:xfrm>
                <a:off x="2716847" y="4414190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40" name="Ellipse 339">
                  <a:extLst>
                    <a:ext uri="{FF2B5EF4-FFF2-40B4-BE49-F238E27FC236}">
                      <a16:creationId xmlns:a16="http://schemas.microsoft.com/office/drawing/2014/main" id="{64B07C87-D76F-4136-8ADF-DF8D57758CDA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Ellipse 340">
                  <a:extLst>
                    <a:ext uri="{FF2B5EF4-FFF2-40B4-BE49-F238E27FC236}">
                      <a16:creationId xmlns:a16="http://schemas.microsoft.com/office/drawing/2014/main" id="{12730F03-B637-4435-B4C0-791E7ED72790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uppieren 330">
                <a:extLst>
                  <a:ext uri="{FF2B5EF4-FFF2-40B4-BE49-F238E27FC236}">
                    <a16:creationId xmlns:a16="http://schemas.microsoft.com/office/drawing/2014/main" id="{343CF1A7-4E6E-41A0-873E-BBC8373B6F21}"/>
                  </a:ext>
                </a:extLst>
              </p:cNvPr>
              <p:cNvGrpSpPr/>
              <p:nvPr/>
            </p:nvGrpSpPr>
            <p:grpSpPr>
              <a:xfrm>
                <a:off x="2716847" y="4744939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38" name="Ellipse 337">
                  <a:extLst>
                    <a:ext uri="{FF2B5EF4-FFF2-40B4-BE49-F238E27FC236}">
                      <a16:creationId xmlns:a16="http://schemas.microsoft.com/office/drawing/2014/main" id="{8B77E809-7670-44DC-B27A-A823C2FA5F02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Ellipse 338">
                  <a:extLst>
                    <a:ext uri="{FF2B5EF4-FFF2-40B4-BE49-F238E27FC236}">
                      <a16:creationId xmlns:a16="http://schemas.microsoft.com/office/drawing/2014/main" id="{437DC990-C7DD-497E-9C5C-D369F7D5E3FE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6" name="Gruppieren 345">
                <a:extLst>
                  <a:ext uri="{FF2B5EF4-FFF2-40B4-BE49-F238E27FC236}">
                    <a16:creationId xmlns:a16="http://schemas.microsoft.com/office/drawing/2014/main" id="{42DA2522-25D7-45C1-B662-813EA41EAC8D}"/>
                  </a:ext>
                </a:extLst>
              </p:cNvPr>
              <p:cNvGrpSpPr/>
              <p:nvPr/>
            </p:nvGrpSpPr>
            <p:grpSpPr>
              <a:xfrm>
                <a:off x="2075560" y="4464651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56" name="Ellipse 355">
                  <a:extLst>
                    <a:ext uri="{FF2B5EF4-FFF2-40B4-BE49-F238E27FC236}">
                      <a16:creationId xmlns:a16="http://schemas.microsoft.com/office/drawing/2014/main" id="{65084070-27F9-4FB1-BF4D-F35E6898F416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Ellipse 356">
                  <a:extLst>
                    <a:ext uri="{FF2B5EF4-FFF2-40B4-BE49-F238E27FC236}">
                      <a16:creationId xmlns:a16="http://schemas.microsoft.com/office/drawing/2014/main" id="{F66B1344-F6CA-4D4F-9668-794B4BEC075E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7" name="Gruppieren 346">
                <a:extLst>
                  <a:ext uri="{FF2B5EF4-FFF2-40B4-BE49-F238E27FC236}">
                    <a16:creationId xmlns:a16="http://schemas.microsoft.com/office/drawing/2014/main" id="{D0CFF09E-3DE0-4A9A-907A-A4EC754AB7BA}"/>
                  </a:ext>
                </a:extLst>
              </p:cNvPr>
              <p:cNvGrpSpPr/>
              <p:nvPr/>
            </p:nvGrpSpPr>
            <p:grpSpPr>
              <a:xfrm>
                <a:off x="2075560" y="4795400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54" name="Ellipse 353">
                  <a:extLst>
                    <a:ext uri="{FF2B5EF4-FFF2-40B4-BE49-F238E27FC236}">
                      <a16:creationId xmlns:a16="http://schemas.microsoft.com/office/drawing/2014/main" id="{22D1EB89-60DD-4E4E-A95C-C0929E934E47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Ellipse 354">
                  <a:extLst>
                    <a:ext uri="{FF2B5EF4-FFF2-40B4-BE49-F238E27FC236}">
                      <a16:creationId xmlns:a16="http://schemas.microsoft.com/office/drawing/2014/main" id="{870F6184-DD01-4ADB-A3AF-42FDC2C88148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2" name="Gruppieren 361">
                <a:extLst>
                  <a:ext uri="{FF2B5EF4-FFF2-40B4-BE49-F238E27FC236}">
                    <a16:creationId xmlns:a16="http://schemas.microsoft.com/office/drawing/2014/main" id="{B6E77337-3F6F-4DEF-A38D-F17CE4CBB646}"/>
                  </a:ext>
                </a:extLst>
              </p:cNvPr>
              <p:cNvGrpSpPr/>
              <p:nvPr/>
            </p:nvGrpSpPr>
            <p:grpSpPr>
              <a:xfrm>
                <a:off x="2209226" y="4545357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72" name="Ellipse 371">
                  <a:extLst>
                    <a:ext uri="{FF2B5EF4-FFF2-40B4-BE49-F238E27FC236}">
                      <a16:creationId xmlns:a16="http://schemas.microsoft.com/office/drawing/2014/main" id="{884E69C2-8A7E-46EE-8C6F-CAB5595C5152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Ellipse 372">
                  <a:extLst>
                    <a:ext uri="{FF2B5EF4-FFF2-40B4-BE49-F238E27FC236}">
                      <a16:creationId xmlns:a16="http://schemas.microsoft.com/office/drawing/2014/main" id="{2A33A598-F7E0-4935-B76D-68CE90748368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3" name="Gruppieren 362">
                <a:extLst>
                  <a:ext uri="{FF2B5EF4-FFF2-40B4-BE49-F238E27FC236}">
                    <a16:creationId xmlns:a16="http://schemas.microsoft.com/office/drawing/2014/main" id="{747ED84B-0CA1-4DCC-A9BD-522F07D5FB9C}"/>
                  </a:ext>
                </a:extLst>
              </p:cNvPr>
              <p:cNvGrpSpPr/>
              <p:nvPr/>
            </p:nvGrpSpPr>
            <p:grpSpPr>
              <a:xfrm>
                <a:off x="2209226" y="4876106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70" name="Ellipse 369">
                  <a:extLst>
                    <a:ext uri="{FF2B5EF4-FFF2-40B4-BE49-F238E27FC236}">
                      <a16:creationId xmlns:a16="http://schemas.microsoft.com/office/drawing/2014/main" id="{71907969-A215-438C-9810-42A31EBD14A5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Ellipse 370">
                  <a:extLst>
                    <a:ext uri="{FF2B5EF4-FFF2-40B4-BE49-F238E27FC236}">
                      <a16:creationId xmlns:a16="http://schemas.microsoft.com/office/drawing/2014/main" id="{A4BC38F0-9F0D-43D8-83E0-44A0B339036F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8" name="Gruppieren 377">
                <a:extLst>
                  <a:ext uri="{FF2B5EF4-FFF2-40B4-BE49-F238E27FC236}">
                    <a16:creationId xmlns:a16="http://schemas.microsoft.com/office/drawing/2014/main" id="{D97DD683-42F3-4176-A577-113EBE18F798}"/>
                  </a:ext>
                </a:extLst>
              </p:cNvPr>
              <p:cNvGrpSpPr/>
              <p:nvPr/>
            </p:nvGrpSpPr>
            <p:grpSpPr>
              <a:xfrm>
                <a:off x="2616520" y="4528855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88" name="Ellipse 387">
                  <a:extLst>
                    <a:ext uri="{FF2B5EF4-FFF2-40B4-BE49-F238E27FC236}">
                      <a16:creationId xmlns:a16="http://schemas.microsoft.com/office/drawing/2014/main" id="{3CC424AD-03A6-4D20-92B4-6B083BC5225A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Ellipse 388">
                  <a:extLst>
                    <a:ext uri="{FF2B5EF4-FFF2-40B4-BE49-F238E27FC236}">
                      <a16:creationId xmlns:a16="http://schemas.microsoft.com/office/drawing/2014/main" id="{FACF218B-7AFD-490B-A71A-94C9E023F986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uppieren 378">
                <a:extLst>
                  <a:ext uri="{FF2B5EF4-FFF2-40B4-BE49-F238E27FC236}">
                    <a16:creationId xmlns:a16="http://schemas.microsoft.com/office/drawing/2014/main" id="{48A7D7FE-3249-48E1-A2D4-00A3B88CA550}"/>
                  </a:ext>
                </a:extLst>
              </p:cNvPr>
              <p:cNvGrpSpPr/>
              <p:nvPr/>
            </p:nvGrpSpPr>
            <p:grpSpPr>
              <a:xfrm>
                <a:off x="2616520" y="4859604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386" name="Ellipse 385">
                  <a:extLst>
                    <a:ext uri="{FF2B5EF4-FFF2-40B4-BE49-F238E27FC236}">
                      <a16:creationId xmlns:a16="http://schemas.microsoft.com/office/drawing/2014/main" id="{9698557A-24F8-44D4-A073-5A54861EA21F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Ellipse 386">
                  <a:extLst>
                    <a:ext uri="{FF2B5EF4-FFF2-40B4-BE49-F238E27FC236}">
                      <a16:creationId xmlns:a16="http://schemas.microsoft.com/office/drawing/2014/main" id="{EC11A5FD-EE48-42E7-A46A-C247A32CEE3B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4" name="Gruppieren 393">
                <a:extLst>
                  <a:ext uri="{FF2B5EF4-FFF2-40B4-BE49-F238E27FC236}">
                    <a16:creationId xmlns:a16="http://schemas.microsoft.com/office/drawing/2014/main" id="{C8DE8195-57C5-432B-ACB7-6D7299011CEB}"/>
                  </a:ext>
                </a:extLst>
              </p:cNvPr>
              <p:cNvGrpSpPr/>
              <p:nvPr/>
            </p:nvGrpSpPr>
            <p:grpSpPr>
              <a:xfrm>
                <a:off x="2342121" y="4579564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404" name="Ellipse 403">
                  <a:extLst>
                    <a:ext uri="{FF2B5EF4-FFF2-40B4-BE49-F238E27FC236}">
                      <a16:creationId xmlns:a16="http://schemas.microsoft.com/office/drawing/2014/main" id="{78358333-5FB4-4CF5-B0A6-30540F338EF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Ellipse 404">
                  <a:extLst>
                    <a:ext uri="{FF2B5EF4-FFF2-40B4-BE49-F238E27FC236}">
                      <a16:creationId xmlns:a16="http://schemas.microsoft.com/office/drawing/2014/main" id="{4B8A0635-9201-427F-802F-AFD54D12EDB9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5" name="Gruppieren 394">
                <a:extLst>
                  <a:ext uri="{FF2B5EF4-FFF2-40B4-BE49-F238E27FC236}">
                    <a16:creationId xmlns:a16="http://schemas.microsoft.com/office/drawing/2014/main" id="{CA76496B-5427-41ED-9272-356F6571C722}"/>
                  </a:ext>
                </a:extLst>
              </p:cNvPr>
              <p:cNvGrpSpPr/>
              <p:nvPr/>
            </p:nvGrpSpPr>
            <p:grpSpPr>
              <a:xfrm>
                <a:off x="2342121" y="4910313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402" name="Ellipse 401">
                  <a:extLst>
                    <a:ext uri="{FF2B5EF4-FFF2-40B4-BE49-F238E27FC236}">
                      <a16:creationId xmlns:a16="http://schemas.microsoft.com/office/drawing/2014/main" id="{6AFF6A23-F1CB-4208-8C2D-31B86197C22E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Ellipse 402">
                  <a:extLst>
                    <a:ext uri="{FF2B5EF4-FFF2-40B4-BE49-F238E27FC236}">
                      <a16:creationId xmlns:a16="http://schemas.microsoft.com/office/drawing/2014/main" id="{75FE2005-DD80-4E2C-B250-89376C2C4B92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" name="Gruppieren 409">
                <a:extLst>
                  <a:ext uri="{FF2B5EF4-FFF2-40B4-BE49-F238E27FC236}">
                    <a16:creationId xmlns:a16="http://schemas.microsoft.com/office/drawing/2014/main" id="{C0985F8B-028C-40FD-9330-F7B3D03F5F11}"/>
                  </a:ext>
                </a:extLst>
              </p:cNvPr>
              <p:cNvGrpSpPr/>
              <p:nvPr/>
            </p:nvGrpSpPr>
            <p:grpSpPr>
              <a:xfrm>
                <a:off x="2482854" y="4560199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420" name="Ellipse 419">
                  <a:extLst>
                    <a:ext uri="{FF2B5EF4-FFF2-40B4-BE49-F238E27FC236}">
                      <a16:creationId xmlns:a16="http://schemas.microsoft.com/office/drawing/2014/main" id="{6CCB6C06-762E-42AC-85BD-6E608EC58F89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Ellipse 420">
                  <a:extLst>
                    <a:ext uri="{FF2B5EF4-FFF2-40B4-BE49-F238E27FC236}">
                      <a16:creationId xmlns:a16="http://schemas.microsoft.com/office/drawing/2014/main" id="{5158614C-937B-417C-94EC-65D36810FCD4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1" name="Gruppieren 410">
                <a:extLst>
                  <a:ext uri="{FF2B5EF4-FFF2-40B4-BE49-F238E27FC236}">
                    <a16:creationId xmlns:a16="http://schemas.microsoft.com/office/drawing/2014/main" id="{D746E96D-63D5-49AB-B41A-40B2637F2F0F}"/>
                  </a:ext>
                </a:extLst>
              </p:cNvPr>
              <p:cNvGrpSpPr/>
              <p:nvPr/>
            </p:nvGrpSpPr>
            <p:grpSpPr>
              <a:xfrm>
                <a:off x="2482854" y="4890948"/>
                <a:ext cx="144000" cy="330749"/>
                <a:chOff x="4791971" y="4322514"/>
                <a:chExt cx="194886" cy="345412"/>
              </a:xfrm>
              <a:solidFill>
                <a:srgbClr val="C00000"/>
              </a:solidFill>
            </p:grpSpPr>
            <p:sp>
              <p:nvSpPr>
                <p:cNvPr id="418" name="Ellipse 417">
                  <a:extLst>
                    <a:ext uri="{FF2B5EF4-FFF2-40B4-BE49-F238E27FC236}">
                      <a16:creationId xmlns:a16="http://schemas.microsoft.com/office/drawing/2014/main" id="{102A722A-4C15-44BD-B56B-E94D3F6959E3}"/>
                    </a:ext>
                  </a:extLst>
                </p:cNvPr>
                <p:cNvSpPr/>
                <p:nvPr/>
              </p:nvSpPr>
              <p:spPr>
                <a:xfrm>
                  <a:off x="4791971" y="4322514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Ellipse 418">
                  <a:extLst>
                    <a:ext uri="{FF2B5EF4-FFF2-40B4-BE49-F238E27FC236}">
                      <a16:creationId xmlns:a16="http://schemas.microsoft.com/office/drawing/2014/main" id="{5D149EE4-7130-474B-90C9-579272505519}"/>
                    </a:ext>
                  </a:extLst>
                </p:cNvPr>
                <p:cNvSpPr/>
                <p:nvPr/>
              </p:nvSpPr>
              <p:spPr>
                <a:xfrm>
                  <a:off x="4791971" y="4495220"/>
                  <a:ext cx="194886" cy="17270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25" name="Ellipse 424">
            <a:extLst>
              <a:ext uri="{FF2B5EF4-FFF2-40B4-BE49-F238E27FC236}">
                <a16:creationId xmlns:a16="http://schemas.microsoft.com/office/drawing/2014/main" id="{FF62F333-B9AE-446C-80A6-EDE2A542302E}"/>
              </a:ext>
            </a:extLst>
          </p:cNvPr>
          <p:cNvSpPr/>
          <p:nvPr/>
        </p:nvSpPr>
        <p:spPr>
          <a:xfrm rot="19023031">
            <a:off x="851661" y="3236732"/>
            <a:ext cx="144000" cy="16537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Ellipse 425">
            <a:extLst>
              <a:ext uri="{FF2B5EF4-FFF2-40B4-BE49-F238E27FC236}">
                <a16:creationId xmlns:a16="http://schemas.microsoft.com/office/drawing/2014/main" id="{E41AD474-A8F1-4280-A876-E2DC0BECD14A}"/>
              </a:ext>
            </a:extLst>
          </p:cNvPr>
          <p:cNvSpPr/>
          <p:nvPr/>
        </p:nvSpPr>
        <p:spPr>
          <a:xfrm rot="19023031">
            <a:off x="891362" y="3103799"/>
            <a:ext cx="144000" cy="16537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Ellipse 426">
            <a:extLst>
              <a:ext uri="{FF2B5EF4-FFF2-40B4-BE49-F238E27FC236}">
                <a16:creationId xmlns:a16="http://schemas.microsoft.com/office/drawing/2014/main" id="{A686DB30-8238-4E80-AFA1-8728BDB35618}"/>
              </a:ext>
            </a:extLst>
          </p:cNvPr>
          <p:cNvSpPr/>
          <p:nvPr/>
        </p:nvSpPr>
        <p:spPr>
          <a:xfrm rot="19023031">
            <a:off x="984106" y="2992174"/>
            <a:ext cx="144000" cy="16537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Ellipse 427">
            <a:extLst>
              <a:ext uri="{FF2B5EF4-FFF2-40B4-BE49-F238E27FC236}">
                <a16:creationId xmlns:a16="http://schemas.microsoft.com/office/drawing/2014/main" id="{9FDDE330-AA50-49CD-A2EF-F34FF04664AC}"/>
              </a:ext>
            </a:extLst>
          </p:cNvPr>
          <p:cNvSpPr/>
          <p:nvPr/>
        </p:nvSpPr>
        <p:spPr>
          <a:xfrm rot="19023031">
            <a:off x="1231875" y="2869424"/>
            <a:ext cx="144000" cy="16537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Ellipse 429">
            <a:extLst>
              <a:ext uri="{FF2B5EF4-FFF2-40B4-BE49-F238E27FC236}">
                <a16:creationId xmlns:a16="http://schemas.microsoft.com/office/drawing/2014/main" id="{93EDC19B-FCE2-4400-828A-6D7621F5FF80}"/>
              </a:ext>
            </a:extLst>
          </p:cNvPr>
          <p:cNvSpPr/>
          <p:nvPr/>
        </p:nvSpPr>
        <p:spPr>
          <a:xfrm rot="19023031">
            <a:off x="1106251" y="2930091"/>
            <a:ext cx="144000" cy="16537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1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835F5-CE90-44FE-AB0A-F9B8F2DA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33265"/>
            <a:ext cx="11520000" cy="709127"/>
          </a:xfrm>
        </p:spPr>
        <p:txBody>
          <a:bodyPr>
            <a:normAutofit/>
          </a:bodyPr>
          <a:lstStyle/>
          <a:p>
            <a:r>
              <a:rPr lang="en-US" b="1" dirty="0"/>
              <a:t>Microtubules</a:t>
            </a:r>
            <a:r>
              <a:rPr lang="en-US" dirty="0"/>
              <a:t> – Structure and Function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A961EA-56CF-4B9F-B5EE-5BD72313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84" y="1245140"/>
            <a:ext cx="8705552" cy="5255277"/>
          </a:xfrm>
        </p:spPr>
        <p:txBody>
          <a:bodyPr>
            <a:normAutofit/>
          </a:bodyPr>
          <a:lstStyle/>
          <a:p>
            <a:r>
              <a:rPr lang="en-US" dirty="0"/>
              <a:t>Part of the </a:t>
            </a:r>
            <a:r>
              <a:rPr lang="en-US" b="1" dirty="0"/>
              <a:t>cytoskeleton</a:t>
            </a:r>
            <a:r>
              <a:rPr lang="en-US" dirty="0"/>
              <a:t>: stability, inner organization, motility of cells</a:t>
            </a:r>
          </a:p>
          <a:p>
            <a:r>
              <a:rPr lang="en-US" dirty="0"/>
              <a:t>Chain of </a:t>
            </a:r>
            <a:r>
              <a:rPr lang="en-US" b="1" dirty="0"/>
              <a:t>tubulin</a:t>
            </a:r>
            <a:r>
              <a:rPr lang="en-US" dirty="0"/>
              <a:t> protein dimers (</a:t>
            </a:r>
            <a:r>
              <a:rPr lang="el-GR" dirty="0"/>
              <a:t>α</a:t>
            </a:r>
            <a:r>
              <a:rPr lang="de-DE" dirty="0"/>
              <a:t>- and </a:t>
            </a:r>
            <a:r>
              <a:rPr lang="el-GR" dirty="0"/>
              <a:t>β</a:t>
            </a:r>
            <a:r>
              <a:rPr lang="de-DE" dirty="0"/>
              <a:t>-</a:t>
            </a:r>
            <a:r>
              <a:rPr lang="de-DE" dirty="0" err="1"/>
              <a:t>tubulin</a:t>
            </a:r>
            <a:r>
              <a:rPr lang="en-US" dirty="0"/>
              <a:t>) build a protofilament</a:t>
            </a:r>
          </a:p>
          <a:p>
            <a:pPr lvl="1"/>
            <a:r>
              <a:rPr lang="en-US" dirty="0"/>
              <a:t>Tubulin has binding site for GTP / GDP</a:t>
            </a:r>
          </a:p>
          <a:p>
            <a:pPr lvl="1"/>
            <a:r>
              <a:rPr lang="en-US" dirty="0"/>
              <a:t>GTPase activity (hydrolysis of GTP to GDP)</a:t>
            </a:r>
          </a:p>
          <a:p>
            <a:r>
              <a:rPr lang="en-US" dirty="0"/>
              <a:t>13 protofilaments arrange as tube are called </a:t>
            </a:r>
            <a:r>
              <a:rPr lang="en-US" b="1" dirty="0" err="1"/>
              <a:t>microtubulus</a:t>
            </a:r>
            <a:r>
              <a:rPr lang="en-US" dirty="0"/>
              <a:t> (MT)</a:t>
            </a:r>
          </a:p>
          <a:p>
            <a:r>
              <a:rPr lang="en-US" dirty="0"/>
              <a:t>Vital cellular functions: chromosome segregation during mitosis, intracellular transport, cell structure</a:t>
            </a:r>
          </a:p>
          <a:p>
            <a:r>
              <a:rPr lang="en-US" dirty="0"/>
              <a:t>Microtubule-associated proteins (MAPs) influence dynamics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EF08CF-CA4C-4421-A7B0-E765A7FF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EA1894B8-BC8E-4B7C-B111-ED200FBEB87C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I. Introduction</a:t>
            </a:r>
          </a:p>
        </p:txBody>
      </p:sp>
      <p:pic>
        <p:nvPicPr>
          <p:cNvPr id="7" name="Grafik 6" descr="Ein Bild, das Licht, Stern enthält.&#10;&#10;Automatisch generierte Beschreibung">
            <a:extLst>
              <a:ext uri="{FF2B5EF4-FFF2-40B4-BE49-F238E27FC236}">
                <a16:creationId xmlns:a16="http://schemas.microsoft.com/office/drawing/2014/main" id="{9D9DFF4C-9A5B-4A35-9C7D-34D4EC857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1" r="37771"/>
          <a:stretch/>
        </p:blipFill>
        <p:spPr>
          <a:xfrm>
            <a:off x="9757186" y="1268576"/>
            <a:ext cx="2088057" cy="21523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E64A55-83DB-40C6-AE4F-9A5A0774AAA5}"/>
              </a:ext>
            </a:extLst>
          </p:cNvPr>
          <p:cNvSpPr txBox="1"/>
          <p:nvPr/>
        </p:nvSpPr>
        <p:spPr>
          <a:xfrm>
            <a:off x="9692640" y="1062577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3817FD"/>
                </a:solidFill>
              </a:rPr>
              <a:t>DAPI</a:t>
            </a:r>
            <a:r>
              <a:rPr lang="en-US" sz="1100" b="1" dirty="0">
                <a:solidFill>
                  <a:srgbClr val="8F00EC"/>
                </a:solidFill>
              </a:rPr>
              <a:t> </a:t>
            </a:r>
            <a:r>
              <a:rPr lang="en-US" sz="1100" b="1" dirty="0">
                <a:solidFill>
                  <a:srgbClr val="FF0003"/>
                </a:solidFill>
              </a:rPr>
              <a:t>tubulin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AA2B4986-C289-4F45-AC47-062612EE45B4}"/>
              </a:ext>
            </a:extLst>
          </p:cNvPr>
          <p:cNvGrpSpPr/>
          <p:nvPr/>
        </p:nvGrpSpPr>
        <p:grpSpPr>
          <a:xfrm rot="16200000">
            <a:off x="10766258" y="3396318"/>
            <a:ext cx="252000" cy="552695"/>
            <a:chOff x="6336291" y="2216696"/>
            <a:chExt cx="194886" cy="288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93BEFAE-3D62-4374-9CE7-D68E3CED1892}"/>
                </a:ext>
              </a:extLst>
            </p:cNvPr>
            <p:cNvSpPr/>
            <p:nvPr/>
          </p:nvSpPr>
          <p:spPr>
            <a:xfrm>
              <a:off x="6336291" y="2216696"/>
              <a:ext cx="194886" cy="144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9320476-A218-4F69-A13B-56F999A1A52B}"/>
                </a:ext>
              </a:extLst>
            </p:cNvPr>
            <p:cNvSpPr/>
            <p:nvPr/>
          </p:nvSpPr>
          <p:spPr>
            <a:xfrm>
              <a:off x="6336291" y="2360696"/>
              <a:ext cx="194886" cy="144000"/>
            </a:xfrm>
            <a:prstGeom prst="ellipse">
              <a:avLst/>
            </a:prstGeom>
            <a:solidFill>
              <a:srgbClr val="00B8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BF4870F-8CDB-41EF-A4EB-25DB576CD090}"/>
              </a:ext>
            </a:extLst>
          </p:cNvPr>
          <p:cNvGrpSpPr/>
          <p:nvPr/>
        </p:nvGrpSpPr>
        <p:grpSpPr>
          <a:xfrm rot="16200000">
            <a:off x="10759277" y="3616883"/>
            <a:ext cx="144000" cy="1692000"/>
            <a:chOff x="4791971" y="4322514"/>
            <a:chExt cx="194886" cy="1767012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7AB177C-73A3-4C1C-839C-192C257121E1}"/>
                </a:ext>
              </a:extLst>
            </p:cNvPr>
            <p:cNvGrpSpPr/>
            <p:nvPr/>
          </p:nvGrpSpPr>
          <p:grpSpPr>
            <a:xfrm>
              <a:off x="4791971" y="4322514"/>
              <a:ext cx="194886" cy="345412"/>
              <a:chOff x="4791971" y="4322514"/>
              <a:chExt cx="194886" cy="345412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5B57563D-B4E2-4699-90D4-7D3FB6D02200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F7F4CD0A-51DD-4884-A748-C2EAEE8DDD23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B8CFD3AC-9D85-45C6-A4BE-0A7EB6C8F854}"/>
                </a:ext>
              </a:extLst>
            </p:cNvPr>
            <p:cNvGrpSpPr/>
            <p:nvPr/>
          </p:nvGrpSpPr>
          <p:grpSpPr>
            <a:xfrm>
              <a:off x="4791971" y="4687902"/>
              <a:ext cx="194886" cy="345412"/>
              <a:chOff x="4791971" y="4322514"/>
              <a:chExt cx="194886" cy="345412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94EDFCBA-CBFC-422F-BE5F-BE608B007B52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E813F90A-CFEA-4705-9EFF-BB11B405DD0E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87A015AC-9F72-4939-ACFD-743240B75F3D}"/>
                </a:ext>
              </a:extLst>
            </p:cNvPr>
            <p:cNvGrpSpPr/>
            <p:nvPr/>
          </p:nvGrpSpPr>
          <p:grpSpPr>
            <a:xfrm>
              <a:off x="4791971" y="5033314"/>
              <a:ext cx="194886" cy="345412"/>
              <a:chOff x="4791971" y="4322514"/>
              <a:chExt cx="194886" cy="345412"/>
            </a:xfrm>
          </p:grpSpPr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74A07795-1D53-4E75-A0C1-A1D46AA04EF2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51B8DF22-7775-47F0-9232-6E6DE4EC2BC1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067F1750-4F5A-42BF-A927-6137B2B84783}"/>
                </a:ext>
              </a:extLst>
            </p:cNvPr>
            <p:cNvGrpSpPr/>
            <p:nvPr/>
          </p:nvGrpSpPr>
          <p:grpSpPr>
            <a:xfrm>
              <a:off x="4791971" y="5398702"/>
              <a:ext cx="194886" cy="345412"/>
              <a:chOff x="4791971" y="4322514"/>
              <a:chExt cx="194886" cy="345412"/>
            </a:xfrm>
          </p:grpSpPr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90419536-DBDB-4445-8650-4FBD56F7E800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82AFD0C-697C-4EEF-A6C8-0AB6EE673E48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9B80581-CD7D-4BCE-8AB4-0BF9C27BCAED}"/>
                </a:ext>
              </a:extLst>
            </p:cNvPr>
            <p:cNvGrpSpPr/>
            <p:nvPr/>
          </p:nvGrpSpPr>
          <p:grpSpPr>
            <a:xfrm>
              <a:off x="4791971" y="5744114"/>
              <a:ext cx="194886" cy="345412"/>
              <a:chOff x="4791971" y="4322514"/>
              <a:chExt cx="194886" cy="345412"/>
            </a:xfrm>
          </p:grpSpPr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21562A25-62E9-4769-947D-30A8B89B137B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CAA6E02A-1881-43C9-97CB-15D916F0A553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5F17EA69-3C8E-45D4-A533-2C255549010F}"/>
              </a:ext>
            </a:extLst>
          </p:cNvPr>
          <p:cNvGrpSpPr/>
          <p:nvPr/>
        </p:nvGrpSpPr>
        <p:grpSpPr>
          <a:xfrm>
            <a:off x="11065278" y="5482611"/>
            <a:ext cx="612000" cy="585444"/>
            <a:chOff x="10050606" y="4793282"/>
            <a:chExt cx="968274" cy="917044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AC8E4AD7-78A9-4383-A918-CEC063E3774F}"/>
                </a:ext>
              </a:extLst>
            </p:cNvPr>
            <p:cNvSpPr/>
            <p:nvPr/>
          </p:nvSpPr>
          <p:spPr>
            <a:xfrm>
              <a:off x="10087073" y="5295492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033769B-E536-4206-8FE0-F9EA1B8B4BD7}"/>
                </a:ext>
              </a:extLst>
            </p:cNvPr>
            <p:cNvSpPr/>
            <p:nvPr/>
          </p:nvSpPr>
          <p:spPr>
            <a:xfrm>
              <a:off x="10117013" y="4966205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ECE88823-27C2-4B89-8294-B02B7002E5DB}"/>
                </a:ext>
              </a:extLst>
            </p:cNvPr>
            <p:cNvSpPr/>
            <p:nvPr/>
          </p:nvSpPr>
          <p:spPr>
            <a:xfrm>
              <a:off x="10689080" y="5474453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12F19BE7-9D83-4E50-942D-4923B1BBCAAB}"/>
                </a:ext>
              </a:extLst>
            </p:cNvPr>
            <p:cNvSpPr/>
            <p:nvPr/>
          </p:nvSpPr>
          <p:spPr>
            <a:xfrm>
              <a:off x="10163625" y="5447878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321B0FF-BFEF-4A4B-A7B2-717386EF158E}"/>
                </a:ext>
              </a:extLst>
            </p:cNvPr>
            <p:cNvSpPr/>
            <p:nvPr/>
          </p:nvSpPr>
          <p:spPr>
            <a:xfrm>
              <a:off x="10331942" y="5515535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EEA4157-244B-4426-90CD-67968E497362}"/>
                </a:ext>
              </a:extLst>
            </p:cNvPr>
            <p:cNvSpPr/>
            <p:nvPr/>
          </p:nvSpPr>
          <p:spPr>
            <a:xfrm>
              <a:off x="10512146" y="5530326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3DB85BD-B097-45E8-B8A9-1884333BC747}"/>
                </a:ext>
              </a:extLst>
            </p:cNvPr>
            <p:cNvSpPr/>
            <p:nvPr/>
          </p:nvSpPr>
          <p:spPr>
            <a:xfrm>
              <a:off x="10447798" y="4793282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6E2473D-02F6-445F-8FC0-016EB931DA2A}"/>
                </a:ext>
              </a:extLst>
            </p:cNvPr>
            <p:cNvSpPr/>
            <p:nvPr/>
          </p:nvSpPr>
          <p:spPr>
            <a:xfrm>
              <a:off x="10253602" y="4825266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F6D4742B-EFAE-4E2E-A873-8DC1CD5738DB}"/>
                </a:ext>
              </a:extLst>
            </p:cNvPr>
            <p:cNvSpPr/>
            <p:nvPr/>
          </p:nvSpPr>
          <p:spPr>
            <a:xfrm>
              <a:off x="10631968" y="4851775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12B4C46-073B-4A17-8D5C-B9492714B122}"/>
                </a:ext>
              </a:extLst>
            </p:cNvPr>
            <p:cNvSpPr/>
            <p:nvPr/>
          </p:nvSpPr>
          <p:spPr>
            <a:xfrm>
              <a:off x="10838880" y="5151474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10CBE00-03B8-4D4F-B0BD-91E89282B615}"/>
                </a:ext>
              </a:extLst>
            </p:cNvPr>
            <p:cNvSpPr/>
            <p:nvPr/>
          </p:nvSpPr>
          <p:spPr>
            <a:xfrm>
              <a:off x="10762916" y="4984697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45DB4127-1EF2-4FA1-9943-8EA1A303812E}"/>
                </a:ext>
              </a:extLst>
            </p:cNvPr>
            <p:cNvSpPr/>
            <p:nvPr/>
          </p:nvSpPr>
          <p:spPr>
            <a:xfrm>
              <a:off x="10050606" y="5144073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D76FB0BC-1E1D-4272-9ABF-ACE790954ACD}"/>
                </a:ext>
              </a:extLst>
            </p:cNvPr>
            <p:cNvSpPr/>
            <p:nvPr/>
          </p:nvSpPr>
          <p:spPr>
            <a:xfrm>
              <a:off x="10808400" y="5324180"/>
              <a:ext cx="180000" cy="180000"/>
            </a:xfrm>
            <a:prstGeom prst="ellipse">
              <a:avLst/>
            </a:prstGeom>
            <a:solidFill>
              <a:srgbClr val="007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Geschweifte Klammer rechts 82">
            <a:extLst>
              <a:ext uri="{FF2B5EF4-FFF2-40B4-BE49-F238E27FC236}">
                <a16:creationId xmlns:a16="http://schemas.microsoft.com/office/drawing/2014/main" id="{9DD350E5-1239-4B5B-8895-749CAE662695}"/>
              </a:ext>
            </a:extLst>
          </p:cNvPr>
          <p:cNvSpPr/>
          <p:nvPr/>
        </p:nvSpPr>
        <p:spPr>
          <a:xfrm rot="5400000">
            <a:off x="10751352" y="3667616"/>
            <a:ext cx="281812" cy="602810"/>
          </a:xfrm>
          <a:prstGeom prst="rightBrace">
            <a:avLst>
              <a:gd name="adj1" fmla="val 18913"/>
              <a:gd name="adj2" fmla="val 4802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eschweifte Klammer rechts 84">
            <a:extLst>
              <a:ext uri="{FF2B5EF4-FFF2-40B4-BE49-F238E27FC236}">
                <a16:creationId xmlns:a16="http://schemas.microsoft.com/office/drawing/2014/main" id="{6D64781B-1D5A-4BAA-B7FD-7182094031CA}"/>
              </a:ext>
            </a:extLst>
          </p:cNvPr>
          <p:cNvSpPr/>
          <p:nvPr/>
        </p:nvSpPr>
        <p:spPr>
          <a:xfrm rot="5400000">
            <a:off x="10715646" y="3813605"/>
            <a:ext cx="216000" cy="1692000"/>
          </a:xfrm>
          <a:prstGeom prst="rightBrace">
            <a:avLst>
              <a:gd name="adj1" fmla="val 18913"/>
              <a:gd name="adj2" fmla="val 4802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3A751F68-C9DC-4CF7-A30B-8B9DBA906B36}"/>
              </a:ext>
            </a:extLst>
          </p:cNvPr>
          <p:cNvGrpSpPr/>
          <p:nvPr/>
        </p:nvGrpSpPr>
        <p:grpSpPr>
          <a:xfrm>
            <a:off x="10227436" y="4779057"/>
            <a:ext cx="144000" cy="1692000"/>
            <a:chOff x="4791971" y="4322514"/>
            <a:chExt cx="194886" cy="1767012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82AC92F6-F1AB-497B-803E-259ABE40229A}"/>
                </a:ext>
              </a:extLst>
            </p:cNvPr>
            <p:cNvGrpSpPr/>
            <p:nvPr/>
          </p:nvGrpSpPr>
          <p:grpSpPr>
            <a:xfrm>
              <a:off x="4791971" y="4322514"/>
              <a:ext cx="194886" cy="345412"/>
              <a:chOff x="4791971" y="4322514"/>
              <a:chExt cx="194886" cy="345412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FCCB4623-0E22-45E3-ABA6-29CA0847A56C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>
                <a:extLst>
                  <a:ext uri="{FF2B5EF4-FFF2-40B4-BE49-F238E27FC236}">
                    <a16:creationId xmlns:a16="http://schemas.microsoft.com/office/drawing/2014/main" id="{D5F78583-F027-46C9-A96A-F83688376DAB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1CD745F7-8939-4F25-A32D-20421C2C3030}"/>
                </a:ext>
              </a:extLst>
            </p:cNvPr>
            <p:cNvGrpSpPr/>
            <p:nvPr/>
          </p:nvGrpSpPr>
          <p:grpSpPr>
            <a:xfrm>
              <a:off x="4791971" y="4687902"/>
              <a:ext cx="194886" cy="345412"/>
              <a:chOff x="4791971" y="4322514"/>
              <a:chExt cx="194886" cy="345412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ABE62FDA-D86A-4BA2-96EE-18726F91E077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E238FC6D-8CEA-423A-8A98-BCB1C0ECFF4A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89D1E933-39F4-48BE-B63D-E969FD21759C}"/>
                </a:ext>
              </a:extLst>
            </p:cNvPr>
            <p:cNvGrpSpPr/>
            <p:nvPr/>
          </p:nvGrpSpPr>
          <p:grpSpPr>
            <a:xfrm>
              <a:off x="4791971" y="5033314"/>
              <a:ext cx="194886" cy="345412"/>
              <a:chOff x="4791971" y="4322514"/>
              <a:chExt cx="194886" cy="345412"/>
            </a:xfrm>
          </p:grpSpPr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3F19B811-99FE-40C8-BFD3-E0BB4510D61E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343CC28D-77BD-4FC6-B4AC-B485686F64D1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286A3685-6254-45AB-8CDD-0DC3AA87B789}"/>
                </a:ext>
              </a:extLst>
            </p:cNvPr>
            <p:cNvGrpSpPr/>
            <p:nvPr/>
          </p:nvGrpSpPr>
          <p:grpSpPr>
            <a:xfrm>
              <a:off x="4791971" y="5398702"/>
              <a:ext cx="194886" cy="345412"/>
              <a:chOff x="4791971" y="4322514"/>
              <a:chExt cx="194886" cy="345412"/>
            </a:xfrm>
          </p:grpSpPr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2065F14B-8444-4E61-BEE2-C06F5DCC183E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292BC477-732E-461E-8BDD-59CD917AF035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D1F668A-6EE9-4131-B8CD-6D8500786DE6}"/>
                </a:ext>
              </a:extLst>
            </p:cNvPr>
            <p:cNvGrpSpPr/>
            <p:nvPr/>
          </p:nvGrpSpPr>
          <p:grpSpPr>
            <a:xfrm>
              <a:off x="4791971" y="5744114"/>
              <a:ext cx="194886" cy="345412"/>
              <a:chOff x="4791971" y="4322514"/>
              <a:chExt cx="194886" cy="345412"/>
            </a:xfrm>
          </p:grpSpPr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419F56D8-5707-4AAA-9ADE-CE6BE4867CDD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746B9978-0456-499E-A833-AB35EB497326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4AA67F4C-5C9E-430A-A4D0-2C1454EBBDE8}"/>
              </a:ext>
            </a:extLst>
          </p:cNvPr>
          <p:cNvGrpSpPr/>
          <p:nvPr/>
        </p:nvGrpSpPr>
        <p:grpSpPr>
          <a:xfrm>
            <a:off x="10326380" y="4858878"/>
            <a:ext cx="144000" cy="1692000"/>
            <a:chOff x="4791971" y="4322514"/>
            <a:chExt cx="194886" cy="1767012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ED16FC3F-F751-4E32-B022-C622823A1889}"/>
                </a:ext>
              </a:extLst>
            </p:cNvPr>
            <p:cNvGrpSpPr/>
            <p:nvPr/>
          </p:nvGrpSpPr>
          <p:grpSpPr>
            <a:xfrm>
              <a:off x="4791971" y="4322514"/>
              <a:ext cx="194886" cy="345412"/>
              <a:chOff x="4791971" y="4322514"/>
              <a:chExt cx="194886" cy="345412"/>
            </a:xfrm>
          </p:grpSpPr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B4BA4779-E456-4D71-BA93-424EC82BBA7D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088915AD-CC21-406C-A2E7-DAB2A27D3D33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BE99E4E5-E244-466A-96CE-B907C09A6CD9}"/>
                </a:ext>
              </a:extLst>
            </p:cNvPr>
            <p:cNvGrpSpPr/>
            <p:nvPr/>
          </p:nvGrpSpPr>
          <p:grpSpPr>
            <a:xfrm>
              <a:off x="4791971" y="4687902"/>
              <a:ext cx="194886" cy="345412"/>
              <a:chOff x="4791971" y="4322514"/>
              <a:chExt cx="194886" cy="345412"/>
            </a:xfrm>
          </p:grpSpPr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CC407689-D739-4894-AB8C-04663FBD66BC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49876900-79A0-4FD1-98D0-4B0FBCE30F54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978F5DB3-9F14-4281-B7E3-2B9AFD2F3AB9}"/>
                </a:ext>
              </a:extLst>
            </p:cNvPr>
            <p:cNvGrpSpPr/>
            <p:nvPr/>
          </p:nvGrpSpPr>
          <p:grpSpPr>
            <a:xfrm>
              <a:off x="4791971" y="5033314"/>
              <a:ext cx="194886" cy="345412"/>
              <a:chOff x="4791971" y="4322514"/>
              <a:chExt cx="194886" cy="345412"/>
            </a:xfrm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E54677D7-88F9-4B7B-9A3B-7BB0AD6C5A33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A5BB30DA-826A-4D14-B749-32D8889AF6C4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16798D81-1676-43EE-A21B-B79A67BF628B}"/>
                </a:ext>
              </a:extLst>
            </p:cNvPr>
            <p:cNvGrpSpPr/>
            <p:nvPr/>
          </p:nvGrpSpPr>
          <p:grpSpPr>
            <a:xfrm>
              <a:off x="4791971" y="5398702"/>
              <a:ext cx="194886" cy="345412"/>
              <a:chOff x="4791971" y="4322514"/>
              <a:chExt cx="194886" cy="345412"/>
            </a:xfrm>
          </p:grpSpPr>
          <p:sp>
            <p:nvSpPr>
              <p:cNvPr id="110" name="Ellipse 109">
                <a:extLst>
                  <a:ext uri="{FF2B5EF4-FFF2-40B4-BE49-F238E27FC236}">
                    <a16:creationId xmlns:a16="http://schemas.microsoft.com/office/drawing/2014/main" id="{6AFE1857-F5B2-4104-9C31-5ABCE179522E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0BB632F6-8FF8-4D33-BA9D-B8419018ABFC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AD5AC019-793F-43D6-AC16-9411B3B08EB9}"/>
                </a:ext>
              </a:extLst>
            </p:cNvPr>
            <p:cNvGrpSpPr/>
            <p:nvPr/>
          </p:nvGrpSpPr>
          <p:grpSpPr>
            <a:xfrm>
              <a:off x="4791971" y="5744114"/>
              <a:ext cx="194886" cy="345412"/>
              <a:chOff x="4791971" y="4322514"/>
              <a:chExt cx="194886" cy="345412"/>
            </a:xfrm>
          </p:grpSpPr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40BE962C-9CDD-4715-9DEB-162BD027084A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EDA19D36-80B6-4DB5-BFAB-8288FD3FCBA0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B8C2E4C2-A7C5-4096-9FA5-BB4A365D72FE}"/>
              </a:ext>
            </a:extLst>
          </p:cNvPr>
          <p:cNvGrpSpPr/>
          <p:nvPr/>
        </p:nvGrpSpPr>
        <p:grpSpPr>
          <a:xfrm>
            <a:off x="10460046" y="4939584"/>
            <a:ext cx="144000" cy="1692000"/>
            <a:chOff x="4791971" y="4322514"/>
            <a:chExt cx="194886" cy="1767012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8645871C-A2FC-49FF-8D62-EF1A8F20DD85}"/>
                </a:ext>
              </a:extLst>
            </p:cNvPr>
            <p:cNvGrpSpPr/>
            <p:nvPr/>
          </p:nvGrpSpPr>
          <p:grpSpPr>
            <a:xfrm>
              <a:off x="4791971" y="4322514"/>
              <a:ext cx="194886" cy="345412"/>
              <a:chOff x="4791971" y="4322514"/>
              <a:chExt cx="194886" cy="345412"/>
            </a:xfrm>
          </p:grpSpPr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1C82B1F1-DF00-4B2E-90AE-193DD852DFA7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C8165471-0C73-4376-B157-74D0DB7E9DC5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4B8A6069-EC28-4D24-8D5E-886D35371690}"/>
                </a:ext>
              </a:extLst>
            </p:cNvPr>
            <p:cNvGrpSpPr/>
            <p:nvPr/>
          </p:nvGrpSpPr>
          <p:grpSpPr>
            <a:xfrm>
              <a:off x="4791971" y="4687902"/>
              <a:ext cx="194886" cy="345412"/>
              <a:chOff x="4791971" y="4322514"/>
              <a:chExt cx="194886" cy="345412"/>
            </a:xfrm>
          </p:grpSpPr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B0C95748-D4FD-4DBF-8251-A07FBCBEC8DF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52E73A3F-16CD-4108-92AC-55078F867DF7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22410941-0CBF-44B5-BD56-7395E92B0355}"/>
                </a:ext>
              </a:extLst>
            </p:cNvPr>
            <p:cNvGrpSpPr/>
            <p:nvPr/>
          </p:nvGrpSpPr>
          <p:grpSpPr>
            <a:xfrm>
              <a:off x="4791971" y="5033314"/>
              <a:ext cx="194886" cy="345412"/>
              <a:chOff x="4791971" y="4322514"/>
              <a:chExt cx="194886" cy="345412"/>
            </a:xfrm>
          </p:grpSpPr>
          <p:sp>
            <p:nvSpPr>
              <p:cNvPr id="128" name="Ellipse 127">
                <a:extLst>
                  <a:ext uri="{FF2B5EF4-FFF2-40B4-BE49-F238E27FC236}">
                    <a16:creationId xmlns:a16="http://schemas.microsoft.com/office/drawing/2014/main" id="{FA266ED9-4BFD-4717-85B6-32026A535874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897FBF5-C399-4AB2-992D-6DAFB17C76F7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8E68A2AC-3E72-4329-BF5B-D6F4B10AC696}"/>
                </a:ext>
              </a:extLst>
            </p:cNvPr>
            <p:cNvGrpSpPr/>
            <p:nvPr/>
          </p:nvGrpSpPr>
          <p:grpSpPr>
            <a:xfrm>
              <a:off x="4791971" y="5398702"/>
              <a:ext cx="194886" cy="345412"/>
              <a:chOff x="4791971" y="4322514"/>
              <a:chExt cx="194886" cy="345412"/>
            </a:xfrm>
          </p:grpSpPr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0943D1BD-BC51-403A-A88B-CF1F63A9CDB4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16A7D535-F0BF-447B-B294-7E9AADB79E97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D30A00E6-EC2B-4465-BDF9-A823DB39CE83}"/>
                </a:ext>
              </a:extLst>
            </p:cNvPr>
            <p:cNvGrpSpPr/>
            <p:nvPr/>
          </p:nvGrpSpPr>
          <p:grpSpPr>
            <a:xfrm>
              <a:off x="4791971" y="5744114"/>
              <a:ext cx="194886" cy="345412"/>
              <a:chOff x="4791971" y="4322514"/>
              <a:chExt cx="194886" cy="345412"/>
            </a:xfrm>
          </p:grpSpPr>
          <p:sp>
            <p:nvSpPr>
              <p:cNvPr id="124" name="Ellipse 123">
                <a:extLst>
                  <a:ext uri="{FF2B5EF4-FFF2-40B4-BE49-F238E27FC236}">
                    <a16:creationId xmlns:a16="http://schemas.microsoft.com/office/drawing/2014/main" id="{63894FFF-D8E2-481F-9A69-9A01E313BE98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46E5279A-A9EB-4BDC-B3D0-7CB8C15A600C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CC30093-936D-4E3A-B527-69FEFF214C83}"/>
              </a:ext>
            </a:extLst>
          </p:cNvPr>
          <p:cNvGrpSpPr/>
          <p:nvPr/>
        </p:nvGrpSpPr>
        <p:grpSpPr>
          <a:xfrm>
            <a:off x="10592941" y="4973791"/>
            <a:ext cx="144000" cy="1692000"/>
            <a:chOff x="4791971" y="4322514"/>
            <a:chExt cx="194886" cy="1767012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9744D9AE-B3F4-454C-9FF5-241382954B0C}"/>
                </a:ext>
              </a:extLst>
            </p:cNvPr>
            <p:cNvGrpSpPr/>
            <p:nvPr/>
          </p:nvGrpSpPr>
          <p:grpSpPr>
            <a:xfrm>
              <a:off x="4791971" y="4322514"/>
              <a:ext cx="194886" cy="345412"/>
              <a:chOff x="4791971" y="4322514"/>
              <a:chExt cx="194886" cy="345412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F09CC626-20DA-452D-BD17-DE2401A082E8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02EA900A-C38B-4886-875E-16CCA1AD05FD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8C5DFA3A-E83C-42E2-8CDF-51F5EACDE048}"/>
                </a:ext>
              </a:extLst>
            </p:cNvPr>
            <p:cNvGrpSpPr/>
            <p:nvPr/>
          </p:nvGrpSpPr>
          <p:grpSpPr>
            <a:xfrm>
              <a:off x="4791971" y="4687902"/>
              <a:ext cx="194886" cy="345412"/>
              <a:chOff x="4791971" y="4322514"/>
              <a:chExt cx="194886" cy="345412"/>
            </a:xfrm>
          </p:grpSpPr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63F94B2D-7D94-496B-8461-673955DF146B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488ACAD0-6DB4-4CEB-A8F1-08D60221582A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CFF8616F-ADD5-4ADD-989D-3C3C1FAE0119}"/>
                </a:ext>
              </a:extLst>
            </p:cNvPr>
            <p:cNvGrpSpPr/>
            <p:nvPr/>
          </p:nvGrpSpPr>
          <p:grpSpPr>
            <a:xfrm>
              <a:off x="4791971" y="5033314"/>
              <a:ext cx="194886" cy="345412"/>
              <a:chOff x="4791971" y="4322514"/>
              <a:chExt cx="194886" cy="345412"/>
            </a:xfrm>
          </p:grpSpPr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953F1BC8-8E15-4A14-9E67-1D46D9A5352E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DE205ECD-AEC2-481D-9FB6-E5FCF8B6C1DA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C36317B2-1C7B-4A0F-AA21-DBCBBE37EDB8}"/>
                </a:ext>
              </a:extLst>
            </p:cNvPr>
            <p:cNvGrpSpPr/>
            <p:nvPr/>
          </p:nvGrpSpPr>
          <p:grpSpPr>
            <a:xfrm>
              <a:off x="4791971" y="5398702"/>
              <a:ext cx="194886" cy="345412"/>
              <a:chOff x="4791971" y="4322514"/>
              <a:chExt cx="194886" cy="345412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35959E32-AE1B-4D68-9E21-8495F0DBAD6B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B2894FE-B246-4135-8C37-0A66A4782F0D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uppieren 138">
              <a:extLst>
                <a:ext uri="{FF2B5EF4-FFF2-40B4-BE49-F238E27FC236}">
                  <a16:creationId xmlns:a16="http://schemas.microsoft.com/office/drawing/2014/main" id="{D05E4F97-61D3-4F09-8A0F-CE6782ECCBC4}"/>
                </a:ext>
              </a:extLst>
            </p:cNvPr>
            <p:cNvGrpSpPr/>
            <p:nvPr/>
          </p:nvGrpSpPr>
          <p:grpSpPr>
            <a:xfrm>
              <a:off x="4791971" y="5744114"/>
              <a:ext cx="194886" cy="345412"/>
              <a:chOff x="4791971" y="4322514"/>
              <a:chExt cx="194886" cy="345412"/>
            </a:xfrm>
          </p:grpSpPr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4634AF3F-27E8-4C44-BB00-B8BA3BCE603A}"/>
                  </a:ext>
                </a:extLst>
              </p:cNvPr>
              <p:cNvSpPr/>
              <p:nvPr/>
            </p:nvSpPr>
            <p:spPr>
              <a:xfrm>
                <a:off x="4791971" y="4322514"/>
                <a:ext cx="194886" cy="172706"/>
              </a:xfrm>
              <a:prstGeom prst="ellipse">
                <a:avLst/>
              </a:prstGeom>
              <a:solidFill>
                <a:srgbClr val="007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49B0216C-9123-4D1E-955C-E2FB23FF6935}"/>
                  </a:ext>
                </a:extLst>
              </p:cNvPr>
              <p:cNvSpPr/>
              <p:nvPr/>
            </p:nvSpPr>
            <p:spPr>
              <a:xfrm>
                <a:off x="4791971" y="4495220"/>
                <a:ext cx="194886" cy="172706"/>
              </a:xfrm>
              <a:prstGeom prst="ellipse">
                <a:avLst/>
              </a:prstGeom>
              <a:solidFill>
                <a:srgbClr val="00B8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Pfeil: gebogen 149">
            <a:extLst>
              <a:ext uri="{FF2B5EF4-FFF2-40B4-BE49-F238E27FC236}">
                <a16:creationId xmlns:a16="http://schemas.microsoft.com/office/drawing/2014/main" id="{929D79AD-0833-40DD-9723-BDCC883F083A}"/>
              </a:ext>
            </a:extLst>
          </p:cNvPr>
          <p:cNvSpPr/>
          <p:nvPr/>
        </p:nvSpPr>
        <p:spPr>
          <a:xfrm>
            <a:off x="10720403" y="4914054"/>
            <a:ext cx="599440" cy="100755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766381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CACDD88-FDB4-4322-9DD0-D252AF96F0AE}"/>
              </a:ext>
            </a:extLst>
          </p:cNvPr>
          <p:cNvSpPr txBox="1"/>
          <p:nvPr/>
        </p:nvSpPr>
        <p:spPr>
          <a:xfrm>
            <a:off x="10338621" y="3397024"/>
            <a:ext cx="37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dirty="0"/>
              <a:t>α</a:t>
            </a:r>
            <a:endParaRPr lang="en-US" dirty="0"/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95418E3-97BC-4248-91E0-37DA1DC1BEED}"/>
              </a:ext>
            </a:extLst>
          </p:cNvPr>
          <p:cNvSpPr txBox="1"/>
          <p:nvPr/>
        </p:nvSpPr>
        <p:spPr>
          <a:xfrm>
            <a:off x="11142370" y="3389256"/>
            <a:ext cx="37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β</a:t>
            </a:r>
            <a:endParaRPr lang="en-US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DBEB9380-973D-496E-BD98-46C9DF2331CE}"/>
              </a:ext>
            </a:extLst>
          </p:cNvPr>
          <p:cNvSpPr txBox="1"/>
          <p:nvPr/>
        </p:nvSpPr>
        <p:spPr>
          <a:xfrm>
            <a:off x="9939929" y="4134172"/>
            <a:ext cx="1434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Protofilament</a:t>
            </a:r>
            <a:endParaRPr lang="en-US" sz="1400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025732F-1A52-4E62-9A31-C0A4B9C3BFCF}"/>
              </a:ext>
            </a:extLst>
          </p:cNvPr>
          <p:cNvSpPr txBox="1"/>
          <p:nvPr/>
        </p:nvSpPr>
        <p:spPr>
          <a:xfrm>
            <a:off x="10861755" y="6136501"/>
            <a:ext cx="1300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Microtubulus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728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8F400-8AB0-4AB6-9A6B-7BE97889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85430"/>
            <a:ext cx="11520000" cy="791213"/>
          </a:xfrm>
        </p:spPr>
        <p:txBody>
          <a:bodyPr/>
          <a:lstStyle/>
          <a:p>
            <a:r>
              <a:rPr lang="en-US" b="1" dirty="0"/>
              <a:t>Microtubules</a:t>
            </a:r>
            <a:r>
              <a:rPr lang="en-US" dirty="0"/>
              <a:t> – dynamic instability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FFBD5-6496-4527-A633-384CA1DC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82" y="1076643"/>
            <a:ext cx="11127318" cy="14082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Tubulin is a </a:t>
            </a:r>
            <a:r>
              <a:rPr lang="en-US" sz="2400" b="1" dirty="0"/>
              <a:t>GTPase</a:t>
            </a:r>
            <a:r>
              <a:rPr lang="en-US" sz="2400" dirty="0"/>
              <a:t> (can hydrolyze bound GTP to GDP) -&gt; leads to conformational changes -&gt; influences dynamics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E8E361-DC6E-4CF9-96B3-376BE16C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BEA3A321-9F49-40E3-9252-ECA1DB3551E8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I. Introduction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3C68C8-9E34-4120-8CE1-4FDBD18E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61" y="2235416"/>
            <a:ext cx="3799140" cy="380391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26D49FB-A8B4-477C-A84B-7B5458F44938}"/>
              </a:ext>
            </a:extLst>
          </p:cNvPr>
          <p:cNvSpPr txBox="1"/>
          <p:nvPr/>
        </p:nvSpPr>
        <p:spPr>
          <a:xfrm>
            <a:off x="728682" y="2235416"/>
            <a:ext cx="7328178" cy="4169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GTP-tubulin acts as “</a:t>
            </a:r>
            <a:r>
              <a:rPr lang="en-US" b="1" dirty="0"/>
              <a:t>protective cap</a:t>
            </a:r>
            <a:r>
              <a:rPr lang="en-US" dirty="0"/>
              <a:t>” (low probability to depolymerize)</a:t>
            </a:r>
          </a:p>
          <a:p>
            <a:r>
              <a:rPr lang="en-US" b="1" dirty="0"/>
              <a:t>Catastrophe</a:t>
            </a:r>
            <a:r>
              <a:rPr lang="en-US" dirty="0"/>
              <a:t> events: determined by competition between growth rate and hydrolysis rate, leads to rapid depolymerization</a:t>
            </a:r>
          </a:p>
          <a:p>
            <a:r>
              <a:rPr lang="en-US" b="1" dirty="0"/>
              <a:t>Rescue</a:t>
            </a:r>
            <a:r>
              <a:rPr lang="en-US" dirty="0"/>
              <a:t>: The moment when polymerization starts again after a catastrophe event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E501BD-8634-4C3B-BDB2-FAF13FFCB3F9}"/>
              </a:ext>
            </a:extLst>
          </p:cNvPr>
          <p:cNvSpPr txBox="1"/>
          <p:nvPr/>
        </p:nvSpPr>
        <p:spPr>
          <a:xfrm>
            <a:off x="9199717" y="6019923"/>
            <a:ext cx="1513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Kapoor et al. 2019</a:t>
            </a:r>
          </a:p>
        </p:txBody>
      </p:sp>
    </p:spTree>
    <p:extLst>
      <p:ext uri="{BB962C8B-B14F-4D97-AF65-F5344CB8AC3E}">
        <p14:creationId xmlns:p14="http://schemas.microsoft.com/office/powerpoint/2010/main" val="192315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28434-5115-4AB2-BDA1-D76F29547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304332"/>
            <a:ext cx="11123995" cy="710625"/>
          </a:xfrm>
        </p:spPr>
        <p:txBody>
          <a:bodyPr>
            <a:normAutofit fontScale="90000"/>
          </a:bodyPr>
          <a:lstStyle/>
          <a:p>
            <a:r>
              <a:rPr lang="en-US" dirty="0"/>
              <a:t>Agent based modelling in the study of MT dynamics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C7A88A1-A623-4EC2-83FC-8A1838125CF8}"/>
              </a:ext>
            </a:extLst>
          </p:cNvPr>
          <p:cNvSpPr txBox="1">
            <a:spLocks/>
          </p:cNvSpPr>
          <p:nvPr/>
        </p:nvSpPr>
        <p:spPr>
          <a:xfrm>
            <a:off x="0" y="1566476"/>
            <a:ext cx="12204000" cy="1749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Aims of this study:</a:t>
            </a:r>
          </a:p>
          <a:p>
            <a:pPr algn="ctr"/>
            <a:r>
              <a:rPr lang="en-US" sz="2800" dirty="0">
                <a:latin typeface="+mn-lt"/>
              </a:rPr>
              <a:t>To see if experimental data of MT dynamics can be reproduced with simple agent-based model and with only a few parameters. </a:t>
            </a:r>
          </a:p>
          <a:p>
            <a:pPr algn="ctr"/>
            <a:r>
              <a:rPr lang="en-US" sz="2800" dirty="0">
                <a:latin typeface="+mn-lt"/>
              </a:rPr>
              <a:t>To study the model and gain new insight into the influence of these parameters.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8702CE-9880-4C3F-A558-BD7842F9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5</a:t>
            </a:fld>
            <a:endParaRPr lang="en-GB"/>
          </a:p>
        </p:txBody>
      </p:sp>
      <p:sp>
        <p:nvSpPr>
          <p:cNvPr id="27" name="Foliennummernplatzhalter 3">
            <a:extLst>
              <a:ext uri="{FF2B5EF4-FFF2-40B4-BE49-F238E27FC236}">
                <a16:creationId xmlns:a16="http://schemas.microsoft.com/office/drawing/2014/main" id="{2468470F-E337-45FD-8E6C-29F0F514CAF8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I. Introduction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4303C84-4292-4C8B-8EE9-4E13DCB84BC8}"/>
              </a:ext>
            </a:extLst>
          </p:cNvPr>
          <p:cNvGrpSpPr/>
          <p:nvPr/>
        </p:nvGrpSpPr>
        <p:grpSpPr>
          <a:xfrm>
            <a:off x="3485570" y="3702618"/>
            <a:ext cx="4629611" cy="2639361"/>
            <a:chOff x="3820279" y="1181062"/>
            <a:chExt cx="4629611" cy="2639361"/>
          </a:xfrm>
        </p:grpSpPr>
        <p:pic>
          <p:nvPicPr>
            <p:cNvPr id="7" name="Grafik 6" descr="Mikroskop">
              <a:extLst>
                <a:ext uri="{FF2B5EF4-FFF2-40B4-BE49-F238E27FC236}">
                  <a16:creationId xmlns:a16="http://schemas.microsoft.com/office/drawing/2014/main" id="{1A9E235B-960E-472E-83EE-DDA098894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5950" y="1181062"/>
              <a:ext cx="1089704" cy="1059186"/>
            </a:xfrm>
            <a:prstGeom prst="rect">
              <a:avLst/>
            </a:prstGeom>
          </p:spPr>
        </p:pic>
        <p:pic>
          <p:nvPicPr>
            <p:cNvPr id="9" name="Grafik 8" descr="Petrischale">
              <a:extLst>
                <a:ext uri="{FF2B5EF4-FFF2-40B4-BE49-F238E27FC236}">
                  <a16:creationId xmlns:a16="http://schemas.microsoft.com/office/drawing/2014/main" id="{13576C34-83FC-4EA8-AFE1-7D96D56D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20279" y="1312067"/>
              <a:ext cx="1089704" cy="1059186"/>
            </a:xfrm>
            <a:prstGeom prst="rect">
              <a:avLst/>
            </a:prstGeom>
          </p:spPr>
        </p:pic>
        <p:pic>
          <p:nvPicPr>
            <p:cNvPr id="10" name="Grafik 9" descr="Recherche">
              <a:extLst>
                <a:ext uri="{FF2B5EF4-FFF2-40B4-BE49-F238E27FC236}">
                  <a16:creationId xmlns:a16="http://schemas.microsoft.com/office/drawing/2014/main" id="{888DB72D-823E-48C4-850C-0B13C5789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1620" y="1475018"/>
              <a:ext cx="636539" cy="618712"/>
            </a:xfrm>
            <a:prstGeom prst="rect">
              <a:avLst/>
            </a:prstGeom>
          </p:spPr>
        </p:pic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F95212B4-E45D-4E35-943A-BD81FEE68987}"/>
                </a:ext>
              </a:extLst>
            </p:cNvPr>
            <p:cNvSpPr/>
            <p:nvPr/>
          </p:nvSpPr>
          <p:spPr>
            <a:xfrm>
              <a:off x="5151187" y="1710655"/>
              <a:ext cx="403559" cy="18738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Pfeil: nach rechts 14">
              <a:extLst>
                <a:ext uri="{FF2B5EF4-FFF2-40B4-BE49-F238E27FC236}">
                  <a16:creationId xmlns:a16="http://schemas.microsoft.com/office/drawing/2014/main" id="{FB757154-BA1D-4BDB-852A-BB0C11FEC373}"/>
                </a:ext>
              </a:extLst>
            </p:cNvPr>
            <p:cNvSpPr/>
            <p:nvPr/>
          </p:nvSpPr>
          <p:spPr>
            <a:xfrm>
              <a:off x="7126858" y="1690682"/>
              <a:ext cx="403559" cy="18738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Pfeil: nach oben gebogen 15">
              <a:extLst>
                <a:ext uri="{FF2B5EF4-FFF2-40B4-BE49-F238E27FC236}">
                  <a16:creationId xmlns:a16="http://schemas.microsoft.com/office/drawing/2014/main" id="{68AE1688-2B88-4CDC-91C0-6A14085F653B}"/>
                </a:ext>
              </a:extLst>
            </p:cNvPr>
            <p:cNvSpPr/>
            <p:nvPr/>
          </p:nvSpPr>
          <p:spPr>
            <a:xfrm flipH="1">
              <a:off x="4016930" y="2371253"/>
              <a:ext cx="720000" cy="1142816"/>
            </a:xfrm>
            <a:prstGeom prst="bentUpArrow">
              <a:avLst>
                <a:gd name="adj1" fmla="val 7408"/>
                <a:gd name="adj2" fmla="val 9135"/>
                <a:gd name="adj3" fmla="val 1488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Pfeil: nach oben gebogen 24">
              <a:extLst>
                <a:ext uri="{FF2B5EF4-FFF2-40B4-BE49-F238E27FC236}">
                  <a16:creationId xmlns:a16="http://schemas.microsoft.com/office/drawing/2014/main" id="{CBE89D3C-F958-4AD1-B4CC-70F9B65ED285}"/>
                </a:ext>
              </a:extLst>
            </p:cNvPr>
            <p:cNvSpPr/>
            <p:nvPr/>
          </p:nvSpPr>
          <p:spPr>
            <a:xfrm rot="16200000" flipH="1">
              <a:off x="7550603" y="2614782"/>
              <a:ext cx="1078574" cy="720000"/>
            </a:xfrm>
            <a:prstGeom prst="bentUpArrow">
              <a:avLst>
                <a:gd name="adj1" fmla="val 9386"/>
                <a:gd name="adj2" fmla="val 13426"/>
                <a:gd name="adj3" fmla="val 1778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37" name="Grafik 36" descr="Balkendiagramm Silhouette">
              <a:extLst>
                <a:ext uri="{FF2B5EF4-FFF2-40B4-BE49-F238E27FC236}">
                  <a16:creationId xmlns:a16="http://schemas.microsoft.com/office/drawing/2014/main" id="{F4851562-9F4B-4B8B-90C5-9882451A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9193" y="2902820"/>
              <a:ext cx="914400" cy="914400"/>
            </a:xfrm>
            <a:prstGeom prst="rect">
              <a:avLst/>
            </a:prstGeom>
          </p:spPr>
        </p:pic>
        <p:pic>
          <p:nvPicPr>
            <p:cNvPr id="39" name="Grafik 38" descr="Normalverteilung Silhouette">
              <a:extLst>
                <a:ext uri="{FF2B5EF4-FFF2-40B4-BE49-F238E27FC236}">
                  <a16:creationId xmlns:a16="http://schemas.microsoft.com/office/drawing/2014/main" id="{F24E7A88-2212-42EF-A3DF-10BFA80C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49123" y="2902820"/>
              <a:ext cx="914400" cy="914400"/>
            </a:xfrm>
            <a:prstGeom prst="rect">
              <a:avLst/>
            </a:prstGeom>
          </p:spPr>
        </p:pic>
        <p:pic>
          <p:nvPicPr>
            <p:cNvPr id="41" name="Grafik 40" descr="Computer Silhouette">
              <a:extLst>
                <a:ext uri="{FF2B5EF4-FFF2-40B4-BE49-F238E27FC236}">
                  <a16:creationId xmlns:a16="http://schemas.microsoft.com/office/drawing/2014/main" id="{3C6AB254-3189-408B-A0E2-89F11CBD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69263" y="290602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65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D3356-1BDD-4C6B-A9E6-3ED28E6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II. Methods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36790-22B4-4D71-B3E2-5D95CB8B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6</a:t>
            </a:fld>
            <a:endParaRPr lang="en-GB"/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97F618B6-5F1A-4B80-9790-1E67BD63553D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II.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8E31CD-5E8D-45E5-8E34-2DDEEF52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82" y="1133908"/>
            <a:ext cx="11330640" cy="5447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Agents.jl</a:t>
            </a:r>
            <a:r>
              <a:rPr lang="en-US" dirty="0"/>
              <a:t> package</a:t>
            </a:r>
          </a:p>
          <a:p>
            <a:pPr>
              <a:lnSpc>
                <a:spcPct val="150000"/>
              </a:lnSpc>
            </a:pPr>
            <a:r>
              <a:rPr lang="en-US" dirty="0"/>
              <a:t>Existing model created by Valentin</a:t>
            </a:r>
          </a:p>
          <a:p>
            <a:pPr>
              <a:lnSpc>
                <a:spcPct val="150000"/>
              </a:lnSpc>
            </a:pPr>
            <a:r>
              <a:rPr lang="en-US" dirty="0"/>
              <a:t>Small changes to existing model </a:t>
            </a:r>
            <a:r>
              <a:rPr lang="en-US" sz="2400" dirty="0"/>
              <a:t>e.g. GTP exchange, syntax</a:t>
            </a:r>
          </a:p>
          <a:p>
            <a:pPr>
              <a:lnSpc>
                <a:spcPct val="150000"/>
              </a:lnSpc>
            </a:pPr>
            <a:r>
              <a:rPr lang="en-US" dirty="0"/>
              <a:t>Analysis of the model: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Parameterscan over 7-11 different values per parameter for: </a:t>
            </a:r>
            <a:r>
              <a:rPr lang="en-US" dirty="0" err="1"/>
              <a:t>p_depolym_GDP</a:t>
            </a:r>
            <a:r>
              <a:rPr lang="en-US" dirty="0"/>
              <a:t>, </a:t>
            </a:r>
            <a:r>
              <a:rPr lang="en-US" dirty="0" err="1"/>
              <a:t>p_depolym_GTP</a:t>
            </a:r>
            <a:r>
              <a:rPr lang="en-US" dirty="0"/>
              <a:t>, </a:t>
            </a:r>
            <a:r>
              <a:rPr lang="en-US" dirty="0" err="1"/>
              <a:t>p_hyd</a:t>
            </a:r>
            <a:r>
              <a:rPr lang="en-US" dirty="0"/>
              <a:t>, </a:t>
            </a:r>
            <a:r>
              <a:rPr lang="en-US" dirty="0" err="1"/>
              <a:t>p_polym</a:t>
            </a:r>
            <a:r>
              <a:rPr lang="en-US" dirty="0"/>
              <a:t>, </a:t>
            </a:r>
            <a:r>
              <a:rPr lang="en-US" dirty="0" err="1"/>
              <a:t>p_GTP_exchange</a:t>
            </a:r>
            <a:r>
              <a:rPr lang="en-US" dirty="0"/>
              <a:t>, </a:t>
            </a:r>
            <a:r>
              <a:rPr lang="en-US" dirty="0" err="1"/>
              <a:t>numagents</a:t>
            </a:r>
            <a:endParaRPr lang="en-US" dirty="0"/>
          </a:p>
          <a:p>
            <a:pPr marL="790575" indent="-342900">
              <a:lnSpc>
                <a:spcPct val="150000"/>
              </a:lnSpc>
            </a:pPr>
            <a:r>
              <a:rPr lang="en-US" sz="2400" dirty="0"/>
              <a:t>Finding metrics for analysis: growth / catastrophe rates, frequencies, velocities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FC24C0-155C-4559-8228-59E020028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49" y="160131"/>
            <a:ext cx="1353924" cy="915253"/>
          </a:xfrm>
          <a:prstGeom prst="rect">
            <a:avLst/>
          </a:prstGeom>
        </p:spPr>
      </p:pic>
      <p:pic>
        <p:nvPicPr>
          <p:cNvPr id="9" name="Grafik 8" descr="Ein Bild, das Text, Gruppe, farbig, verschieden enthält.&#10;&#10;Automatisch generierte Beschreibung">
            <a:extLst>
              <a:ext uri="{FF2B5EF4-FFF2-40B4-BE49-F238E27FC236}">
                <a16:creationId xmlns:a16="http://schemas.microsoft.com/office/drawing/2014/main" id="{A02D010B-7A5A-47DF-A68A-27781997F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1075384"/>
            <a:ext cx="3554730" cy="11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9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le 23">
            <a:extLst>
              <a:ext uri="{FF2B5EF4-FFF2-40B4-BE49-F238E27FC236}">
                <a16:creationId xmlns:a16="http://schemas.microsoft.com/office/drawing/2014/main" id="{A731172B-B277-4995-BBAD-12D9C8A9C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69935"/>
              </p:ext>
            </p:extLst>
          </p:nvPr>
        </p:nvGraphicFramePr>
        <p:xfrm>
          <a:off x="336000" y="5193068"/>
          <a:ext cx="2685496" cy="1345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122">
                  <a:extLst>
                    <a:ext uri="{9D8B030D-6E8A-4147-A177-3AD203B41FA5}">
                      <a16:colId xmlns:a16="http://schemas.microsoft.com/office/drawing/2014/main" val="1492029413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096035881"/>
                    </a:ext>
                  </a:extLst>
                </a:gridCol>
                <a:gridCol w="1665661">
                  <a:extLst>
                    <a:ext uri="{9D8B030D-6E8A-4147-A177-3AD203B41FA5}">
                      <a16:colId xmlns:a16="http://schemas.microsoft.com/office/drawing/2014/main" val="2765448391"/>
                    </a:ext>
                  </a:extLst>
                </a:gridCol>
              </a:tblGrid>
              <a:tr h="336472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GTP</a:t>
                      </a:r>
                      <a:endParaRPr lang="en-US" sz="1400" b="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GDP</a:t>
                      </a:r>
                      <a:endParaRPr lang="en-US" sz="1400" b="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139915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Starting points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3416586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Free tubulin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063783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Polymerized tubulin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4288073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6EAF22E-00B3-40CF-B32A-EE7816A5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79462"/>
            <a:ext cx="11520000" cy="855565"/>
          </a:xfrm>
        </p:spPr>
        <p:txBody>
          <a:bodyPr>
            <a:normAutofit/>
          </a:bodyPr>
          <a:lstStyle/>
          <a:p>
            <a:r>
              <a:rPr lang="en-US" dirty="0"/>
              <a:t>The agent-based microtubule model</a:t>
            </a:r>
          </a:p>
        </p:txBody>
      </p:sp>
      <p:sp>
        <p:nvSpPr>
          <p:cNvPr id="163" name="Foliennummernplatzhalter 3">
            <a:extLst>
              <a:ext uri="{FF2B5EF4-FFF2-40B4-BE49-F238E27FC236}">
                <a16:creationId xmlns:a16="http://schemas.microsoft.com/office/drawing/2014/main" id="{43EE4B0C-F954-4DF3-88B6-0232506A0391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II. Methods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1532E6-876F-4F91-9BED-435C0EA30752}"/>
              </a:ext>
            </a:extLst>
          </p:cNvPr>
          <p:cNvSpPr txBox="1"/>
          <p:nvPr/>
        </p:nvSpPr>
        <p:spPr>
          <a:xfrm>
            <a:off x="600243" y="1023847"/>
            <a:ext cx="167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Initialize model: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46D17A5-D76A-4B46-AFD0-E004083C3EFA}"/>
              </a:ext>
            </a:extLst>
          </p:cNvPr>
          <p:cNvSpPr txBox="1"/>
          <p:nvPr/>
        </p:nvSpPr>
        <p:spPr>
          <a:xfrm>
            <a:off x="4435185" y="1005670"/>
            <a:ext cx="258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Agent_step</a:t>
            </a:r>
            <a:r>
              <a:rPr lang="en-US" dirty="0"/>
              <a:t>! (1.000 steps)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BD41B7C-23F8-42A4-9543-FEFBD5945FA8}"/>
              </a:ext>
            </a:extLst>
          </p:cNvPr>
          <p:cNvSpPr txBox="1"/>
          <p:nvPr/>
        </p:nvSpPr>
        <p:spPr>
          <a:xfrm>
            <a:off x="9691658" y="5171285"/>
            <a:ext cx="1739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C</a:t>
            </a:r>
            <a:r>
              <a:rPr lang="en-US" u="sng" dirty="0" err="1"/>
              <a:t>ollected</a:t>
            </a:r>
            <a:r>
              <a:rPr lang="en-US" u="sng" dirty="0"/>
              <a:t> data:</a:t>
            </a:r>
          </a:p>
          <a:p>
            <a:r>
              <a:rPr lang="en-US" dirty="0"/>
              <a:t>Mean MT length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32C1DBB-3BF6-451B-8BDE-DF9B39D8F64C}"/>
              </a:ext>
            </a:extLst>
          </p:cNvPr>
          <p:cNvSpPr txBox="1"/>
          <p:nvPr/>
        </p:nvSpPr>
        <p:spPr>
          <a:xfrm>
            <a:off x="8299150" y="1035027"/>
            <a:ext cx="27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Agent_step</a:t>
            </a:r>
            <a:r>
              <a:rPr lang="en-US" dirty="0"/>
              <a:t>! (10.000 steps)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8A3D990-46F6-412C-90DF-3B406283D77E}"/>
              </a:ext>
            </a:extLst>
          </p:cNvPr>
          <p:cNvSpPr/>
          <p:nvPr/>
        </p:nvSpPr>
        <p:spPr>
          <a:xfrm>
            <a:off x="1047615" y="5658622"/>
            <a:ext cx="108000" cy="1080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5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1C33210-B1AC-439C-9CC6-56913EF717B1}"/>
              </a:ext>
            </a:extLst>
          </p:cNvPr>
          <p:cNvSpPr/>
          <p:nvPr/>
        </p:nvSpPr>
        <p:spPr>
          <a:xfrm>
            <a:off x="524150" y="5978798"/>
            <a:ext cx="108000" cy="1080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35BCC9E-0D95-4772-94C0-8D13A463FA3A}"/>
              </a:ext>
            </a:extLst>
          </p:cNvPr>
          <p:cNvSpPr/>
          <p:nvPr/>
        </p:nvSpPr>
        <p:spPr>
          <a:xfrm>
            <a:off x="1047615" y="5988737"/>
            <a:ext cx="108000" cy="108000"/>
          </a:xfrm>
          <a:prstGeom prst="ellipse">
            <a:avLst/>
          </a:prstGeom>
          <a:solidFill>
            <a:srgbClr val="0000FF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9A31E9B-CB77-4EEE-BCE1-68FBADCC1761}"/>
              </a:ext>
            </a:extLst>
          </p:cNvPr>
          <p:cNvSpPr/>
          <p:nvPr/>
        </p:nvSpPr>
        <p:spPr>
          <a:xfrm>
            <a:off x="524150" y="6306361"/>
            <a:ext cx="108000" cy="108000"/>
          </a:xfrm>
          <a:prstGeom prst="ellipse">
            <a:avLst/>
          </a:prstGeom>
          <a:noFill/>
          <a:ln w="19050"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209F913-E619-4359-94DC-D790CAE0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83" y="1362809"/>
            <a:ext cx="3742304" cy="363355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71D2B3E-8ED8-4555-B5AE-E4708A75D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48" y="1376008"/>
            <a:ext cx="3742304" cy="362055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7032E94-7064-440A-96BC-585EBD32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256" y="1363549"/>
            <a:ext cx="3741744" cy="3633010"/>
          </a:xfrm>
          <a:prstGeom prst="rect">
            <a:avLst/>
          </a:prstGeom>
        </p:spPr>
      </p:pic>
      <p:sp>
        <p:nvSpPr>
          <p:cNvPr id="84" name="Ellipse 83">
            <a:extLst>
              <a:ext uri="{FF2B5EF4-FFF2-40B4-BE49-F238E27FC236}">
                <a16:creationId xmlns:a16="http://schemas.microsoft.com/office/drawing/2014/main" id="{75D74273-503D-4E16-AA3D-74C2AA164E28}"/>
              </a:ext>
            </a:extLst>
          </p:cNvPr>
          <p:cNvSpPr/>
          <p:nvPr/>
        </p:nvSpPr>
        <p:spPr>
          <a:xfrm>
            <a:off x="1047615" y="6316300"/>
            <a:ext cx="108000" cy="108000"/>
          </a:xfrm>
          <a:prstGeom prst="ellipse">
            <a:avLst/>
          </a:prstGeom>
          <a:solidFill>
            <a:srgbClr val="007F00"/>
          </a:solidFill>
          <a:ln w="28575"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7047C97F-C5CB-416C-9F8F-B00004AAFC12}"/>
              </a:ext>
            </a:extLst>
          </p:cNvPr>
          <p:cNvSpPr txBox="1"/>
          <p:nvPr/>
        </p:nvSpPr>
        <p:spPr>
          <a:xfrm>
            <a:off x="3209646" y="5090714"/>
            <a:ext cx="8221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Parameters</a:t>
            </a:r>
            <a:r>
              <a:rPr lang="en-US" u="sng" dirty="0"/>
              <a:t>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 err="1"/>
              <a:t>Nstarts</a:t>
            </a:r>
            <a:r>
              <a:rPr lang="en-US" dirty="0"/>
              <a:t>: number of starting points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(here: 4)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 err="1"/>
              <a:t>Numagents</a:t>
            </a:r>
            <a:r>
              <a:rPr lang="en-US" dirty="0"/>
              <a:t>: number of free agents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(here: 1000)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Dimensions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(here: (100, 100))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Probabilities: </a:t>
            </a:r>
            <a:r>
              <a:rPr lang="en-US" dirty="0" err="1"/>
              <a:t>p_polym</a:t>
            </a:r>
            <a:r>
              <a:rPr lang="en-US" dirty="0"/>
              <a:t>, </a:t>
            </a:r>
            <a:r>
              <a:rPr lang="en-US" dirty="0" err="1"/>
              <a:t>p_hyd</a:t>
            </a:r>
            <a:r>
              <a:rPr lang="en-US" dirty="0"/>
              <a:t>, </a:t>
            </a:r>
            <a:r>
              <a:rPr lang="en-US" dirty="0" err="1"/>
              <a:t>p_depolym_GDP</a:t>
            </a:r>
            <a:r>
              <a:rPr lang="en-US" dirty="0"/>
              <a:t>, </a:t>
            </a:r>
            <a:r>
              <a:rPr lang="en-US" dirty="0" err="1"/>
              <a:t>p_depolym_GTP</a:t>
            </a:r>
            <a:r>
              <a:rPr lang="en-US" dirty="0"/>
              <a:t>, </a:t>
            </a:r>
            <a:r>
              <a:rPr lang="en-US" dirty="0" err="1"/>
              <a:t>p_GTP_exchange</a:t>
            </a:r>
            <a:endParaRPr lang="en-US" dirty="0"/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    (here: 1.0, 0.024, 0.2, 0.0, 0.01 respectively)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5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F0F9A-914D-4313-83D2-04CA0F65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parameter are not coupled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14683-A93A-45F5-8F36-71BA14857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1422400"/>
            <a:ext cx="5504571" cy="4754563"/>
          </a:xfrm>
        </p:spPr>
        <p:txBody>
          <a:bodyPr/>
          <a:lstStyle/>
          <a:p>
            <a:r>
              <a:rPr lang="en-US" dirty="0"/>
              <a:t>Comparing 30 ensembles of two models with same dimensions, </a:t>
            </a:r>
            <a:r>
              <a:rPr lang="en-US" dirty="0" err="1"/>
              <a:t>numagents</a:t>
            </a:r>
            <a:r>
              <a:rPr lang="en-US" dirty="0"/>
              <a:t>, </a:t>
            </a:r>
            <a:r>
              <a:rPr lang="en-US" dirty="0" err="1"/>
              <a:t>Nstarts</a:t>
            </a:r>
            <a:endParaRPr lang="en-US" dirty="0"/>
          </a:p>
          <a:p>
            <a:r>
              <a:rPr lang="en-US" dirty="0"/>
              <a:t>But: for one model all the probabilities are half as high as in the other model and it runs twice as long</a:t>
            </a:r>
          </a:p>
          <a:p>
            <a:endParaRPr lang="en-US" dirty="0"/>
          </a:p>
          <a:p>
            <a:r>
              <a:rPr lang="en-US" dirty="0"/>
              <a:t>Doubling parameter seem to have stronger effect on catastrophe as on growth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03F9D-67A3-4938-B92D-2AFB185D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38722B36-0A0A-44B8-949D-675EFA5255E4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III. Results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BBC6BC-AAB6-4239-B74C-951BDA7E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27" y="1238060"/>
            <a:ext cx="5982218" cy="43818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AD2F0B-2703-4FB6-AB56-018032300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9319" t="50507" r="10240" b="9664"/>
          <a:stretch/>
        </p:blipFill>
        <p:spPr>
          <a:xfrm>
            <a:off x="3612788" y="3904290"/>
            <a:ext cx="1690826" cy="7777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0EA7C6-5110-426B-B1A9-904C550A1B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2797" t="50434" b="9655"/>
          <a:stretch/>
        </p:blipFill>
        <p:spPr>
          <a:xfrm>
            <a:off x="1883657" y="3904290"/>
            <a:ext cx="1603512" cy="7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8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68D52-048A-48F5-B7F9-D7EC35CB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Parameterscan – Part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6653A1-063B-4306-BB10-C911666E3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1422400"/>
            <a:ext cx="11520000" cy="1159435"/>
          </a:xfrm>
        </p:spPr>
        <p:txBody>
          <a:bodyPr/>
          <a:lstStyle/>
          <a:p>
            <a:r>
              <a:rPr lang="en-US" dirty="0"/>
              <a:t>Parameter scan over 100.000 steps and 10 ensembles per parameter value (10-11 different values per parameter)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4E0DB3-3727-4646-856A-BB5677F2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1AD4-B86B-4B2A-9AE3-6EF5A65D41F3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7ABC489D-1E67-48AC-8B6E-F9FBA0AD7576}"/>
              </a:ext>
            </a:extLst>
          </p:cNvPr>
          <p:cNvSpPr txBox="1">
            <a:spLocks/>
          </p:cNvSpPr>
          <p:nvPr/>
        </p:nvSpPr>
        <p:spPr>
          <a:xfrm>
            <a:off x="0" y="-22431"/>
            <a:ext cx="1704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/>
              <a:t>III. Results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950605C-9476-4A4A-8DA8-1A8BE9116FC7}"/>
              </a:ext>
            </a:extLst>
          </p:cNvPr>
          <p:cNvSpPr txBox="1">
            <a:spLocks/>
          </p:cNvSpPr>
          <p:nvPr/>
        </p:nvSpPr>
        <p:spPr>
          <a:xfrm>
            <a:off x="369454" y="2357999"/>
            <a:ext cx="3886461" cy="392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with 4 </a:t>
            </a:r>
            <a:r>
              <a:rPr lang="en-US" dirty="0" err="1"/>
              <a:t>Nstarts</a:t>
            </a:r>
            <a:r>
              <a:rPr lang="en-US" dirty="0"/>
              <a:t> </a:t>
            </a:r>
          </a:p>
          <a:p>
            <a:r>
              <a:rPr lang="en-US" dirty="0"/>
              <a:t>Ensembles were excluded in which 2 starting points were seeded in same diagonal and thus not allowing the MTs to reach maximum length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4D6752-833F-4D12-9B83-5C49944BE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4663" y="2438024"/>
            <a:ext cx="8056045" cy="398705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5BB87B8-BEA7-42D7-B7FB-2B84C71ADDA4}"/>
              </a:ext>
            </a:extLst>
          </p:cNvPr>
          <p:cNvSpPr/>
          <p:nvPr/>
        </p:nvSpPr>
        <p:spPr>
          <a:xfrm>
            <a:off x="8270240" y="2683345"/>
            <a:ext cx="3413760" cy="2590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5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Breitbild</PresentationFormat>
  <Paragraphs>187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Benutzerdefiniertes Design</vt:lpstr>
      <vt:lpstr>Agent based modelling of microtubule dynamics</vt:lpstr>
      <vt:lpstr>Contents</vt:lpstr>
      <vt:lpstr>Microtubules – Structure and Function</vt:lpstr>
      <vt:lpstr>Microtubules – dynamic instability</vt:lpstr>
      <vt:lpstr>Agent based modelling in the study of MT dynamics</vt:lpstr>
      <vt:lpstr>II. Methods</vt:lpstr>
      <vt:lpstr>The agent-based microtubule model</vt:lpstr>
      <vt:lpstr>The parameter are not coupled</vt:lpstr>
      <vt:lpstr>Parameterscan – Part I</vt:lpstr>
      <vt:lpstr>Parameterscan – Part II</vt:lpstr>
      <vt:lpstr>Parameterscan – Part III</vt:lpstr>
      <vt:lpstr>Calculation of Growth and Catastrophe Rates</vt:lpstr>
      <vt:lpstr>Growth and Catastrophe Velocities</vt:lpstr>
      <vt:lpstr>Growth and Catastrophe Frequencies</vt:lpstr>
      <vt:lpstr>IV. Discussion</vt:lpstr>
      <vt:lpstr>V. Outlook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SFN and iPSC</dc:title>
  <dc:creator>Be Vgn</dc:creator>
  <cp:lastModifiedBy>Bettina Vignolo</cp:lastModifiedBy>
  <cp:revision>192</cp:revision>
  <dcterms:created xsi:type="dcterms:W3CDTF">2020-10-26T07:56:37Z</dcterms:created>
  <dcterms:modified xsi:type="dcterms:W3CDTF">2022-03-04T12:21:10Z</dcterms:modified>
</cp:coreProperties>
</file>